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5.jpg" ContentType="image/png"/>
  <Override PartName="/ppt/media/image16.jpg" ContentType="image/png"/>
  <Override PartName="/ppt/theme/themeOverride7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4.xml" ContentType="application/vnd.openxmlformats-officedocument.themeOverr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2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1"/>
  </p:notesMasterIdLst>
  <p:handoutMasterIdLst>
    <p:handoutMasterId r:id="rId62"/>
  </p:handoutMasterIdLst>
  <p:sldIdLst>
    <p:sldId id="347" r:id="rId2"/>
    <p:sldId id="258" r:id="rId3"/>
    <p:sldId id="348" r:id="rId4"/>
    <p:sldId id="349" r:id="rId5"/>
    <p:sldId id="350" r:id="rId6"/>
    <p:sldId id="351" r:id="rId7"/>
    <p:sldId id="261" r:id="rId8"/>
    <p:sldId id="262" r:id="rId9"/>
    <p:sldId id="263" r:id="rId10"/>
    <p:sldId id="352" r:id="rId11"/>
    <p:sldId id="357" r:id="rId12"/>
    <p:sldId id="358" r:id="rId13"/>
    <p:sldId id="356" r:id="rId14"/>
    <p:sldId id="359" r:id="rId15"/>
    <p:sldId id="360" r:id="rId16"/>
    <p:sldId id="363" r:id="rId17"/>
    <p:sldId id="362" r:id="rId18"/>
    <p:sldId id="364" r:id="rId19"/>
    <p:sldId id="365" r:id="rId20"/>
    <p:sldId id="366" r:id="rId21"/>
    <p:sldId id="367" r:id="rId22"/>
    <p:sldId id="368" r:id="rId23"/>
    <p:sldId id="267" r:id="rId24"/>
    <p:sldId id="353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1" r:id="rId53"/>
    <p:sldId id="382" r:id="rId54"/>
    <p:sldId id="383" r:id="rId55"/>
    <p:sldId id="384" r:id="rId56"/>
    <p:sldId id="385" r:id="rId57"/>
    <p:sldId id="386" r:id="rId58"/>
    <p:sldId id="387" r:id="rId59"/>
    <p:sldId id="388" r:id="rId6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00FF"/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85961" autoAdjust="0"/>
  </p:normalViewPr>
  <p:slideViewPr>
    <p:cSldViewPr>
      <p:cViewPr varScale="1">
        <p:scale>
          <a:sx n="100" d="100"/>
          <a:sy n="100" d="100"/>
        </p:scale>
        <p:origin x="19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41983F-B2F8-40F1-80BD-CBBAF93528C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BEAAEF-3786-4748-A21C-9BBC8AED9AC7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Содержательный отчет</a:t>
          </a:r>
        </a:p>
      </dgm:t>
    </dgm:pt>
    <dgm:pt modelId="{921D6208-D9B3-4FF6-9856-76296FC70563}" type="parTrans" cxnId="{41EB3265-7618-4B2A-85F4-AE186C82AA37}">
      <dgm:prSet/>
      <dgm:spPr/>
      <dgm:t>
        <a:bodyPr/>
        <a:lstStyle/>
        <a:p>
          <a:endParaRPr lang="ru-RU"/>
        </a:p>
      </dgm:t>
    </dgm:pt>
    <dgm:pt modelId="{D06B311C-DA52-4C17-84B7-0A1417F721D9}" type="sibTrans" cxnId="{41EB3265-7618-4B2A-85F4-AE186C82AA37}">
      <dgm:prSet/>
      <dgm:spPr/>
      <dgm:t>
        <a:bodyPr/>
        <a:lstStyle/>
        <a:p>
          <a:endParaRPr lang="ru-RU"/>
        </a:p>
      </dgm:t>
    </dgm:pt>
    <dgm:pt modelId="{5DC6B4B8-6927-4961-8074-C64E4F13B1CD}">
      <dgm:prSet phldrT="[Текст]" custT="1"/>
      <dgm:spPr/>
      <dgm:t>
        <a:bodyPr/>
        <a:lstStyle/>
        <a:p>
          <a:pPr algn="just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Анализ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C44DD6-C051-4A19-BBF5-B7F32C42F92F}" type="parTrans" cxnId="{A526CDE5-F932-4E50-AEA0-03DF0B95DEE0}">
      <dgm:prSet/>
      <dgm:spPr/>
      <dgm:t>
        <a:bodyPr/>
        <a:lstStyle/>
        <a:p>
          <a:endParaRPr lang="ru-RU"/>
        </a:p>
      </dgm:t>
    </dgm:pt>
    <dgm:pt modelId="{0C805898-789C-4B66-8946-031617780C8B}" type="sibTrans" cxnId="{A526CDE5-F932-4E50-AEA0-03DF0B95DEE0}">
      <dgm:prSet/>
      <dgm:spPr/>
      <dgm:t>
        <a:bodyPr/>
        <a:lstStyle/>
        <a:p>
          <a:endParaRPr lang="ru-RU"/>
        </a:p>
      </dgm:t>
    </dgm:pt>
    <dgm:pt modelId="{DA32F2FA-093A-4938-99A2-93C971CD8ED8}">
      <dgm:prSet phldrT="[Текст]" custT="1"/>
      <dgm:spPr/>
      <dgm:t>
        <a:bodyPr/>
        <a:lstStyle/>
        <a:p>
          <a:pPr algn="just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Анализ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анкет и листов 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обратной связи от участников</a:t>
          </a:r>
        </a:p>
      </dgm:t>
    </dgm:pt>
    <dgm:pt modelId="{553EFC12-AC29-4BB2-81C9-4044CD05231A}" type="parTrans" cxnId="{8A964878-B00A-476C-8E3F-B1673DBEB55F}">
      <dgm:prSet/>
      <dgm:spPr/>
      <dgm:t>
        <a:bodyPr/>
        <a:lstStyle/>
        <a:p>
          <a:endParaRPr lang="ru-RU"/>
        </a:p>
      </dgm:t>
    </dgm:pt>
    <dgm:pt modelId="{929CCD37-5144-4373-BA18-2CC6E5093DB8}" type="sibTrans" cxnId="{8A964878-B00A-476C-8E3F-B1673DBEB55F}">
      <dgm:prSet/>
      <dgm:spPr/>
      <dgm:t>
        <a:bodyPr/>
        <a:lstStyle/>
        <a:p>
          <a:endParaRPr lang="ru-RU"/>
        </a:p>
      </dgm:t>
    </dgm:pt>
    <dgm:pt modelId="{1C92AFC5-9E70-4636-AF0B-D13D5DAE562F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 должен быть реализован в соответствии с календарным планом (информация о его выполнении отражается в отчете) –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важно учесть при планировании</a:t>
          </a:r>
          <a:endParaRPr lang="ru-RU" sz="2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3B3C96-C9C7-4425-B96E-111E7F064DB4}" type="parTrans" cxnId="{2FC6FDEB-18E2-4AA6-9DD7-66322225DE03}">
      <dgm:prSet/>
      <dgm:spPr/>
      <dgm:t>
        <a:bodyPr/>
        <a:lstStyle/>
        <a:p>
          <a:endParaRPr lang="ru-RU"/>
        </a:p>
      </dgm:t>
    </dgm:pt>
    <dgm:pt modelId="{75269DA8-B4D9-4299-9AB1-0ACA78033AF1}" type="sibTrans" cxnId="{2FC6FDEB-18E2-4AA6-9DD7-66322225DE03}">
      <dgm:prSet/>
      <dgm:spPr/>
      <dgm:t>
        <a:bodyPr/>
        <a:lstStyle/>
        <a:p>
          <a:endParaRPr lang="ru-RU"/>
        </a:p>
      </dgm:t>
    </dgm:pt>
    <dgm:pt modelId="{700BF7A5-CD06-4A60-89E2-E4BD10D7449C}">
      <dgm:prSet phldrT="[Текст]" custT="1"/>
      <dgm:spPr/>
      <dgm:t>
        <a:bodyPr/>
        <a:lstStyle/>
        <a:p>
          <a:pPr algn="just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Фото-видео </a:t>
          </a:r>
        </a:p>
      </dgm:t>
    </dgm:pt>
    <dgm:pt modelId="{EE0FB221-0A6C-4B48-80F1-1EDEEE31C636}" type="parTrans" cxnId="{FEBB854C-D1BB-48DC-AC00-0CA8307D3CF3}">
      <dgm:prSet/>
      <dgm:spPr/>
      <dgm:t>
        <a:bodyPr/>
        <a:lstStyle/>
        <a:p>
          <a:endParaRPr lang="ru-RU"/>
        </a:p>
      </dgm:t>
    </dgm:pt>
    <dgm:pt modelId="{9140AFF7-A422-4E7C-B30A-F8603B3C5AF0}" type="sibTrans" cxnId="{FEBB854C-D1BB-48DC-AC00-0CA8307D3CF3}">
      <dgm:prSet/>
      <dgm:spPr/>
      <dgm:t>
        <a:bodyPr/>
        <a:lstStyle/>
        <a:p>
          <a:endParaRPr lang="ru-RU"/>
        </a:p>
      </dgm:t>
    </dgm:pt>
    <dgm:pt modelId="{244CA05F-0F93-42E5-BE07-F3FB18B4BC0A}">
      <dgm:prSet phldrT="[Текст]" custT="1"/>
      <dgm:spPr/>
      <dgm:t>
        <a:bodyPr/>
        <a:lstStyle/>
        <a:p>
          <a:pPr algn="just"/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Min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2 информационных сообщения о проекте с указанием информации о финансовой поддержке АГПК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79E168-98B4-465F-97F1-A46CFBCB4D1E}" type="parTrans" cxnId="{A436E0E7-152F-468F-929E-D656864E9477}">
      <dgm:prSet/>
      <dgm:spPr/>
      <dgm:t>
        <a:bodyPr/>
        <a:lstStyle/>
        <a:p>
          <a:endParaRPr lang="ru-RU"/>
        </a:p>
      </dgm:t>
    </dgm:pt>
    <dgm:pt modelId="{EA47FDC8-161A-4F4B-8013-A9C4455D24CD}" type="sibTrans" cxnId="{A436E0E7-152F-468F-929E-D656864E9477}">
      <dgm:prSet/>
      <dgm:spPr/>
      <dgm:t>
        <a:bodyPr/>
        <a:lstStyle/>
        <a:p>
          <a:endParaRPr lang="ru-RU"/>
        </a:p>
      </dgm:t>
    </dgm:pt>
    <dgm:pt modelId="{A3E36478-7BA0-48FC-8BCD-08125281D6B6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 мероприятия (списки)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682936-BD7A-44BB-B193-3F59816F787B}" type="sibTrans" cxnId="{062A001B-6636-40EE-BA6A-D7545F649ED7}">
      <dgm:prSet/>
      <dgm:spPr/>
      <dgm:t>
        <a:bodyPr/>
        <a:lstStyle/>
        <a:p>
          <a:endParaRPr lang="ru-RU"/>
        </a:p>
      </dgm:t>
    </dgm:pt>
    <dgm:pt modelId="{C6E69FE0-A776-43B8-B8CC-4FD25670E6F3}" type="parTrans" cxnId="{062A001B-6636-40EE-BA6A-D7545F649ED7}">
      <dgm:prSet/>
      <dgm:spPr/>
      <dgm:t>
        <a:bodyPr/>
        <a:lstStyle/>
        <a:p>
          <a:endParaRPr lang="ru-RU"/>
        </a:p>
      </dgm:t>
    </dgm:pt>
    <dgm:pt modelId="{4D114BAF-63CD-4B49-846A-FC767A81CB1F}">
      <dgm:prSet phldrT="[Текст]" custT="1"/>
      <dgm:spPr/>
      <dgm:t>
        <a:bodyPr/>
        <a:lstStyle/>
        <a:p>
          <a:pPr algn="just"/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48191-E824-4270-AC92-6354D1A58E5B}" type="parTrans" cxnId="{5780F4AA-693A-463E-91C6-79D878485D87}">
      <dgm:prSet/>
      <dgm:spPr/>
      <dgm:t>
        <a:bodyPr/>
        <a:lstStyle/>
        <a:p>
          <a:endParaRPr lang="ru-RU"/>
        </a:p>
      </dgm:t>
    </dgm:pt>
    <dgm:pt modelId="{7B8E11C9-4C12-428A-804F-285B3C2A596E}" type="sibTrans" cxnId="{5780F4AA-693A-463E-91C6-79D878485D87}">
      <dgm:prSet/>
      <dgm:spPr/>
      <dgm:t>
        <a:bodyPr/>
        <a:lstStyle/>
        <a:p>
          <a:endParaRPr lang="ru-RU"/>
        </a:p>
      </dgm:t>
    </dgm:pt>
    <dgm:pt modelId="{413CAB9B-884C-4FCC-AC35-D8E95F20FECC}">
      <dgm:prSet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Общее описание мероприятия (дата, время, программа)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F1B736-189C-48BD-990B-607752D0410B}" type="parTrans" cxnId="{6768939D-7A6B-46CF-A0BA-84F50710FD91}">
      <dgm:prSet/>
      <dgm:spPr/>
      <dgm:t>
        <a:bodyPr/>
        <a:lstStyle/>
        <a:p>
          <a:endParaRPr lang="ru-RU"/>
        </a:p>
      </dgm:t>
    </dgm:pt>
    <dgm:pt modelId="{5E5218EB-415D-4043-8C02-F8EF85666AA1}" type="sibTrans" cxnId="{6768939D-7A6B-46CF-A0BA-84F50710FD91}">
      <dgm:prSet/>
      <dgm:spPr/>
      <dgm:t>
        <a:bodyPr/>
        <a:lstStyle/>
        <a:p>
          <a:endParaRPr lang="ru-RU"/>
        </a:p>
      </dgm:t>
    </dgm:pt>
    <dgm:pt modelId="{7B7D7CA4-F398-4989-AC8B-D376BCA300DB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/>
            </a:rPr>
            <a:t>Собирайте и анализируйте </a:t>
          </a:r>
          <a:r>
            <a: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показатели и критерии, которые демонстрируют достижение результатов проекта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367A56-BF30-493A-BEF6-F0FA2F03FE8B}" type="parTrans" cxnId="{FB76C8CA-3B90-4743-BA4E-7D167A414C52}">
      <dgm:prSet/>
      <dgm:spPr/>
      <dgm:t>
        <a:bodyPr/>
        <a:lstStyle/>
        <a:p>
          <a:endParaRPr lang="ru-RU"/>
        </a:p>
      </dgm:t>
    </dgm:pt>
    <dgm:pt modelId="{D3B32DD8-264D-4FA1-8D82-282D86B7462D}" type="sibTrans" cxnId="{FB76C8CA-3B90-4743-BA4E-7D167A414C52}">
      <dgm:prSet/>
      <dgm:spPr/>
      <dgm:t>
        <a:bodyPr/>
        <a:lstStyle/>
        <a:p>
          <a:endParaRPr lang="ru-RU"/>
        </a:p>
      </dgm:t>
    </dgm:pt>
    <dgm:pt modelId="{0B800564-1347-45C8-BB1E-FC1C74F40475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!!!</a:t>
          </a:r>
          <a:r>
            <a: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Данные о мероприятиях (дата, время, место проведения, участники , ведущие) должны совпадать во всех документах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E63AD0-6779-4F38-AECD-5B01DD524073}" type="parTrans" cxnId="{9EC30A2D-3C2C-47EA-9637-F3A7E837D7D0}">
      <dgm:prSet/>
      <dgm:spPr/>
      <dgm:t>
        <a:bodyPr/>
        <a:lstStyle/>
        <a:p>
          <a:endParaRPr lang="ru-RU"/>
        </a:p>
      </dgm:t>
    </dgm:pt>
    <dgm:pt modelId="{337918B5-0C0A-444E-9B6F-B5710F4B53F6}" type="sibTrans" cxnId="{9EC30A2D-3C2C-47EA-9637-F3A7E837D7D0}">
      <dgm:prSet/>
      <dgm:spPr/>
      <dgm:t>
        <a:bodyPr/>
        <a:lstStyle/>
        <a:p>
          <a:endParaRPr lang="ru-RU"/>
        </a:p>
      </dgm:t>
    </dgm:pt>
    <dgm:pt modelId="{A72BCA8C-5B35-43FD-8431-C0E70A7E7EE4}" type="pres">
      <dgm:prSet presAssocID="{5041983F-B2F8-40F1-80BD-CBBAF93528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9A451F-0563-46ED-A5A7-706B5E5B781A}" type="pres">
      <dgm:prSet presAssocID="{8ABEAAEF-3786-4748-A21C-9BBC8AED9AC7}" presName="parentLin" presStyleCnt="0"/>
      <dgm:spPr/>
    </dgm:pt>
    <dgm:pt modelId="{8195D2C9-EECC-439E-94A8-632851EB480D}" type="pres">
      <dgm:prSet presAssocID="{8ABEAAEF-3786-4748-A21C-9BBC8AED9AC7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04262AC2-CCE0-4731-AE21-2E523EF743E1}" type="pres">
      <dgm:prSet presAssocID="{8ABEAAEF-3786-4748-A21C-9BBC8AED9AC7}" presName="parentText" presStyleLbl="node1" presStyleIdx="0" presStyleCnt="1" custScaleY="1031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BED742-F03E-4EA9-B751-28E9AB9E35F5}" type="pres">
      <dgm:prSet presAssocID="{8ABEAAEF-3786-4748-A21C-9BBC8AED9AC7}" presName="negativeSpace" presStyleCnt="0"/>
      <dgm:spPr/>
    </dgm:pt>
    <dgm:pt modelId="{B2A8223E-4955-494E-AB4C-E2DE62382A7A}" type="pres">
      <dgm:prSet presAssocID="{8ABEAAEF-3786-4748-A21C-9BBC8AED9AC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BD94FE-BB38-4FF9-82D9-34F3731BF756}" type="presOf" srcId="{DA32F2FA-093A-4938-99A2-93C971CD8ED8}" destId="{B2A8223E-4955-494E-AB4C-E2DE62382A7A}" srcOrd="0" destOrd="6" presId="urn:microsoft.com/office/officeart/2005/8/layout/list1"/>
    <dgm:cxn modelId="{E759088C-E991-4646-826A-C81F7030B98B}" type="presOf" srcId="{7B7D7CA4-F398-4989-AC8B-D376BCA300DB}" destId="{B2A8223E-4955-494E-AB4C-E2DE62382A7A}" srcOrd="0" destOrd="5" presId="urn:microsoft.com/office/officeart/2005/8/layout/list1"/>
    <dgm:cxn modelId="{3D62110B-7230-4BE7-82B3-997BFF014620}" type="presOf" srcId="{244CA05F-0F93-42E5-BE07-F3FB18B4BC0A}" destId="{B2A8223E-4955-494E-AB4C-E2DE62382A7A}" srcOrd="0" destOrd="8" presId="urn:microsoft.com/office/officeart/2005/8/layout/list1"/>
    <dgm:cxn modelId="{7385866B-0444-4A54-B43A-AAA81C668CA2}" type="presOf" srcId="{700BF7A5-CD06-4A60-89E2-E4BD10D7449C}" destId="{B2A8223E-4955-494E-AB4C-E2DE62382A7A}" srcOrd="0" destOrd="7" presId="urn:microsoft.com/office/officeart/2005/8/layout/list1"/>
    <dgm:cxn modelId="{B70C1C43-8F07-41BD-B7F2-93411FEFFFC3}" type="presOf" srcId="{1C92AFC5-9E70-4636-AF0B-D13D5DAE562F}" destId="{B2A8223E-4955-494E-AB4C-E2DE62382A7A}" srcOrd="0" destOrd="0" presId="urn:microsoft.com/office/officeart/2005/8/layout/list1"/>
    <dgm:cxn modelId="{9EC30A2D-3C2C-47EA-9637-F3A7E837D7D0}" srcId="{8ABEAAEF-3786-4748-A21C-9BBC8AED9AC7}" destId="{0B800564-1347-45C8-BB1E-FC1C74F40475}" srcOrd="4" destOrd="0" parTransId="{30E63AD0-6779-4F38-AECD-5B01DD524073}" sibTransId="{337918B5-0C0A-444E-9B6F-B5710F4B53F6}"/>
    <dgm:cxn modelId="{6768939D-7A6B-46CF-A0BA-84F50710FD91}" srcId="{8ABEAAEF-3786-4748-A21C-9BBC8AED9AC7}" destId="{413CAB9B-884C-4FCC-AC35-D8E95F20FECC}" srcOrd="1" destOrd="0" parTransId="{0CF1B736-189C-48BD-990B-607752D0410B}" sibTransId="{5E5218EB-415D-4043-8C02-F8EF85666AA1}"/>
    <dgm:cxn modelId="{5780F4AA-693A-463E-91C6-79D878485D87}" srcId="{8ABEAAEF-3786-4748-A21C-9BBC8AED9AC7}" destId="{4D114BAF-63CD-4B49-846A-FC767A81CB1F}" srcOrd="9" destOrd="0" parTransId="{5F448191-E824-4270-AC92-6354D1A58E5B}" sibTransId="{7B8E11C9-4C12-428A-804F-285B3C2A596E}"/>
    <dgm:cxn modelId="{2FC6FDEB-18E2-4AA6-9DD7-66322225DE03}" srcId="{8ABEAAEF-3786-4748-A21C-9BBC8AED9AC7}" destId="{1C92AFC5-9E70-4636-AF0B-D13D5DAE562F}" srcOrd="0" destOrd="0" parTransId="{113B3C96-C9C7-4425-B96E-111E7F064DB4}" sibTransId="{75269DA8-B4D9-4299-9AB1-0ACA78033AF1}"/>
    <dgm:cxn modelId="{062A001B-6636-40EE-BA6A-D7545F649ED7}" srcId="{8ABEAAEF-3786-4748-A21C-9BBC8AED9AC7}" destId="{A3E36478-7BA0-48FC-8BCD-08125281D6B6}" srcOrd="2" destOrd="0" parTransId="{C6E69FE0-A776-43B8-B8CC-4FD25670E6F3}" sibTransId="{FA682936-BD7A-44BB-B193-3F59816F787B}"/>
    <dgm:cxn modelId="{A436E0E7-152F-468F-929E-D656864E9477}" srcId="{8ABEAAEF-3786-4748-A21C-9BBC8AED9AC7}" destId="{244CA05F-0F93-42E5-BE07-F3FB18B4BC0A}" srcOrd="8" destOrd="0" parTransId="{E279E168-98B4-465F-97F1-A46CFBCB4D1E}" sibTransId="{EA47FDC8-161A-4F4B-8013-A9C4455D24CD}"/>
    <dgm:cxn modelId="{00D44BB9-AE60-480C-B76B-B7E529DCF7D2}" type="presOf" srcId="{413CAB9B-884C-4FCC-AC35-D8E95F20FECC}" destId="{B2A8223E-4955-494E-AB4C-E2DE62382A7A}" srcOrd="0" destOrd="1" presId="urn:microsoft.com/office/officeart/2005/8/layout/list1"/>
    <dgm:cxn modelId="{7BA98CB5-2DDE-4F0D-AACF-918CE566858D}" type="presOf" srcId="{8ABEAAEF-3786-4748-A21C-9BBC8AED9AC7}" destId="{04262AC2-CCE0-4731-AE21-2E523EF743E1}" srcOrd="1" destOrd="0" presId="urn:microsoft.com/office/officeart/2005/8/layout/list1"/>
    <dgm:cxn modelId="{A526CDE5-F932-4E50-AEA0-03DF0B95DEE0}" srcId="{8ABEAAEF-3786-4748-A21C-9BBC8AED9AC7}" destId="{5DC6B4B8-6927-4961-8074-C64E4F13B1CD}" srcOrd="3" destOrd="0" parTransId="{98C44DD6-C051-4A19-BBF5-B7F32C42F92F}" sibTransId="{0C805898-789C-4B66-8946-031617780C8B}"/>
    <dgm:cxn modelId="{19FABB20-293D-4D2F-9F42-4A42BFE0DE47}" type="presOf" srcId="{0B800564-1347-45C8-BB1E-FC1C74F40475}" destId="{B2A8223E-4955-494E-AB4C-E2DE62382A7A}" srcOrd="0" destOrd="4" presId="urn:microsoft.com/office/officeart/2005/8/layout/list1"/>
    <dgm:cxn modelId="{FB76C8CA-3B90-4743-BA4E-7D167A414C52}" srcId="{8ABEAAEF-3786-4748-A21C-9BBC8AED9AC7}" destId="{7B7D7CA4-F398-4989-AC8B-D376BCA300DB}" srcOrd="5" destOrd="0" parTransId="{62367A56-BF30-493A-BEF6-F0FA2F03FE8B}" sibTransId="{D3B32DD8-264D-4FA1-8D82-282D86B7462D}"/>
    <dgm:cxn modelId="{FEBB854C-D1BB-48DC-AC00-0CA8307D3CF3}" srcId="{8ABEAAEF-3786-4748-A21C-9BBC8AED9AC7}" destId="{700BF7A5-CD06-4A60-89E2-E4BD10D7449C}" srcOrd="7" destOrd="0" parTransId="{EE0FB221-0A6C-4B48-80F1-1EDEEE31C636}" sibTransId="{9140AFF7-A422-4E7C-B30A-F8603B3C5AF0}"/>
    <dgm:cxn modelId="{8A964878-B00A-476C-8E3F-B1673DBEB55F}" srcId="{8ABEAAEF-3786-4748-A21C-9BBC8AED9AC7}" destId="{DA32F2FA-093A-4938-99A2-93C971CD8ED8}" srcOrd="6" destOrd="0" parTransId="{553EFC12-AC29-4BB2-81C9-4044CD05231A}" sibTransId="{929CCD37-5144-4373-BA18-2CC6E5093DB8}"/>
    <dgm:cxn modelId="{41EB3265-7618-4B2A-85F4-AE186C82AA37}" srcId="{5041983F-B2F8-40F1-80BD-CBBAF93528CA}" destId="{8ABEAAEF-3786-4748-A21C-9BBC8AED9AC7}" srcOrd="0" destOrd="0" parTransId="{921D6208-D9B3-4FF6-9856-76296FC70563}" sibTransId="{D06B311C-DA52-4C17-84B7-0A1417F721D9}"/>
    <dgm:cxn modelId="{1A058EA5-CC7E-4241-8805-E78BE57350DE}" type="presOf" srcId="{A3E36478-7BA0-48FC-8BCD-08125281D6B6}" destId="{B2A8223E-4955-494E-AB4C-E2DE62382A7A}" srcOrd="0" destOrd="2" presId="urn:microsoft.com/office/officeart/2005/8/layout/list1"/>
    <dgm:cxn modelId="{893D8ADC-8C14-4C34-9590-4D998FD4B26E}" type="presOf" srcId="{5041983F-B2F8-40F1-80BD-CBBAF93528CA}" destId="{A72BCA8C-5B35-43FD-8431-C0E70A7E7EE4}" srcOrd="0" destOrd="0" presId="urn:microsoft.com/office/officeart/2005/8/layout/list1"/>
    <dgm:cxn modelId="{14DEA7CC-63B9-461A-9E8E-FDE1F912BF35}" type="presOf" srcId="{4D114BAF-63CD-4B49-846A-FC767A81CB1F}" destId="{B2A8223E-4955-494E-AB4C-E2DE62382A7A}" srcOrd="0" destOrd="9" presId="urn:microsoft.com/office/officeart/2005/8/layout/list1"/>
    <dgm:cxn modelId="{54ED96C1-9F36-4005-8684-409414F5F3F8}" type="presOf" srcId="{5DC6B4B8-6927-4961-8074-C64E4F13B1CD}" destId="{B2A8223E-4955-494E-AB4C-E2DE62382A7A}" srcOrd="0" destOrd="3" presId="urn:microsoft.com/office/officeart/2005/8/layout/list1"/>
    <dgm:cxn modelId="{A9DDEBA3-E8C8-4804-8B13-EEB394961AB9}" type="presOf" srcId="{8ABEAAEF-3786-4748-A21C-9BBC8AED9AC7}" destId="{8195D2C9-EECC-439E-94A8-632851EB480D}" srcOrd="0" destOrd="0" presId="urn:microsoft.com/office/officeart/2005/8/layout/list1"/>
    <dgm:cxn modelId="{3E23D5A5-335B-4BD4-916C-5074B129E431}" type="presParOf" srcId="{A72BCA8C-5B35-43FD-8431-C0E70A7E7EE4}" destId="{739A451F-0563-46ED-A5A7-706B5E5B781A}" srcOrd="0" destOrd="0" presId="urn:microsoft.com/office/officeart/2005/8/layout/list1"/>
    <dgm:cxn modelId="{CAA21EEF-6E0F-49EE-B4D6-8D97CA2653C9}" type="presParOf" srcId="{739A451F-0563-46ED-A5A7-706B5E5B781A}" destId="{8195D2C9-EECC-439E-94A8-632851EB480D}" srcOrd="0" destOrd="0" presId="urn:microsoft.com/office/officeart/2005/8/layout/list1"/>
    <dgm:cxn modelId="{F1CCFDEE-060F-495A-801E-7340C756320F}" type="presParOf" srcId="{739A451F-0563-46ED-A5A7-706B5E5B781A}" destId="{04262AC2-CCE0-4731-AE21-2E523EF743E1}" srcOrd="1" destOrd="0" presId="urn:microsoft.com/office/officeart/2005/8/layout/list1"/>
    <dgm:cxn modelId="{D6528B87-F954-43BC-9D71-A8621E988696}" type="presParOf" srcId="{A72BCA8C-5B35-43FD-8431-C0E70A7E7EE4}" destId="{CBBED742-F03E-4EA9-B751-28E9AB9E35F5}" srcOrd="1" destOrd="0" presId="urn:microsoft.com/office/officeart/2005/8/layout/list1"/>
    <dgm:cxn modelId="{6EC7E96C-5CBE-42AB-BEB7-D07C8D2A876E}" type="presParOf" srcId="{A72BCA8C-5B35-43FD-8431-C0E70A7E7EE4}" destId="{B2A8223E-4955-494E-AB4C-E2DE62382A7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41983F-B2F8-40F1-80BD-CBBAF93528C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2BCA8C-5B35-43FD-8431-C0E70A7E7EE4}" type="pres">
      <dgm:prSet presAssocID="{5041983F-B2F8-40F1-80BD-CBBAF93528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33A1937-AAB0-41B7-9FB8-C517F69FD744}" type="presOf" srcId="{5041983F-B2F8-40F1-80BD-CBBAF93528CA}" destId="{A72BCA8C-5B35-43FD-8431-C0E70A7E7EE4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41983F-B2F8-40F1-80BD-CBBAF93528C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BEAAEF-3786-4748-A21C-9BBC8AED9AC7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Финансовый 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</a:p>
      </dgm:t>
    </dgm:pt>
    <dgm:pt modelId="{921D6208-D9B3-4FF6-9856-76296FC70563}" type="parTrans" cxnId="{41EB3265-7618-4B2A-85F4-AE186C82AA37}">
      <dgm:prSet/>
      <dgm:spPr/>
      <dgm:t>
        <a:bodyPr/>
        <a:lstStyle/>
        <a:p>
          <a:endParaRPr lang="ru-RU"/>
        </a:p>
      </dgm:t>
    </dgm:pt>
    <dgm:pt modelId="{D06B311C-DA52-4C17-84B7-0A1417F721D9}" type="sibTrans" cxnId="{41EB3265-7618-4B2A-85F4-AE186C82AA37}">
      <dgm:prSet/>
      <dgm:spPr/>
      <dgm:t>
        <a:bodyPr/>
        <a:lstStyle/>
        <a:p>
          <a:endParaRPr lang="ru-RU"/>
        </a:p>
      </dgm:t>
    </dgm:pt>
    <dgm:pt modelId="{1C92AFC5-9E70-4636-AF0B-D13D5DAE562F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методические рекомендации по подготовке бюджета проекта –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рекомендуется ознакомиться перед составлением бюджета проекта</a:t>
          </a:r>
          <a:endParaRPr lang="ru-RU" sz="2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3B3C96-C9C7-4425-B96E-111E7F064DB4}" type="parTrans" cxnId="{2FC6FDEB-18E2-4AA6-9DD7-66322225DE03}">
      <dgm:prSet/>
      <dgm:spPr/>
      <dgm:t>
        <a:bodyPr/>
        <a:lstStyle/>
        <a:p>
          <a:endParaRPr lang="ru-RU"/>
        </a:p>
      </dgm:t>
    </dgm:pt>
    <dgm:pt modelId="{75269DA8-B4D9-4299-9AB1-0ACA78033AF1}" type="sibTrans" cxnId="{2FC6FDEB-18E2-4AA6-9DD7-66322225DE03}">
      <dgm:prSet/>
      <dgm:spPr/>
      <dgm:t>
        <a:bodyPr/>
        <a:lstStyle/>
        <a:p>
          <a:endParaRPr lang="ru-RU"/>
        </a:p>
      </dgm:t>
    </dgm:pt>
    <dgm:pt modelId="{C2A64B98-6313-4672-B4D9-D624F6400674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согласие Получателя на проверки соблюдения условий предоставления субсидии –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включается в Соглашение о предоставлении субсидии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A179A1-3118-4E72-A0A7-7EDE7A69D84F}" type="parTrans" cxnId="{B9C7BA93-3228-49D0-97B3-D1D9F29C92C0}">
      <dgm:prSet/>
      <dgm:spPr/>
      <dgm:t>
        <a:bodyPr/>
        <a:lstStyle/>
        <a:p>
          <a:endParaRPr lang="ru-RU"/>
        </a:p>
      </dgm:t>
    </dgm:pt>
    <dgm:pt modelId="{9E2A256E-9DE3-4DB5-A168-33722E752C12}" type="sibTrans" cxnId="{B9C7BA93-3228-49D0-97B3-D1D9F29C92C0}">
      <dgm:prSet/>
      <dgm:spPr/>
      <dgm:t>
        <a:bodyPr/>
        <a:lstStyle/>
        <a:p>
          <a:endParaRPr lang="ru-RU"/>
        </a:p>
      </dgm:t>
    </dgm:pt>
    <dgm:pt modelId="{BCCCDA24-F3DD-4916-B409-BEF695CA0A36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обязательное включение в договоры по соглашению согласия исполнителей (подрядчиков) на проверки –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обсуждать это условие с потенциальными подрядчиками до заключения договоров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6E2048-301A-4E9B-98EF-76267635691A}" type="parTrans" cxnId="{DF21184B-B77B-4828-B27D-F9F2FAFAAEB4}">
      <dgm:prSet/>
      <dgm:spPr/>
      <dgm:t>
        <a:bodyPr/>
        <a:lstStyle/>
        <a:p>
          <a:endParaRPr lang="ru-RU"/>
        </a:p>
      </dgm:t>
    </dgm:pt>
    <dgm:pt modelId="{29DC1A81-5538-4554-811B-4EBB96966A04}" type="sibTrans" cxnId="{DF21184B-B77B-4828-B27D-F9F2FAFAAEB4}">
      <dgm:prSet/>
      <dgm:spPr/>
      <dgm:t>
        <a:bodyPr/>
        <a:lstStyle/>
        <a:p>
          <a:endParaRPr lang="ru-RU"/>
        </a:p>
      </dgm:t>
    </dgm:pt>
    <dgm:pt modelId="{4FB3915B-1974-4425-9764-C47A14B3FC0A}">
      <dgm:prSet phldrT="[Текст]" custT="1"/>
      <dgm:spPr/>
      <dgm:t>
        <a:bodyPr/>
        <a:lstStyle/>
        <a:p>
          <a:pPr algn="just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обособленный аналитический учет хозяйственных операций по проекту –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вести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20A2D2-601C-4D36-A81D-6117FC449BD9}" type="parTrans" cxnId="{BAECF531-04E6-4915-911C-077CA20A32F1}">
      <dgm:prSet/>
      <dgm:spPr/>
      <dgm:t>
        <a:bodyPr/>
        <a:lstStyle/>
        <a:p>
          <a:endParaRPr lang="ru-RU"/>
        </a:p>
      </dgm:t>
    </dgm:pt>
    <dgm:pt modelId="{EF0E02AE-6A3E-43FA-97B6-549A1188E083}" type="sibTrans" cxnId="{BAECF531-04E6-4915-911C-077CA20A32F1}">
      <dgm:prSet/>
      <dgm:spPr/>
      <dgm:t>
        <a:bodyPr/>
        <a:lstStyle/>
        <a:p>
          <a:endParaRPr lang="ru-RU"/>
        </a:p>
      </dgm:t>
    </dgm:pt>
    <dgm:pt modelId="{90777405-3F36-4B62-8E61-EEC815C0F16E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обратите внимание на наличие запрета на перераспределение средств между строками расходов бюджета свыше 5% от размера Субсидии –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важно учесть при планировании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DC3B6D-5F36-49A4-B6AE-0156CC9E088A}" type="parTrans" cxnId="{2166C9C0-A39F-47A7-B591-BFA65FB9E002}">
      <dgm:prSet/>
      <dgm:spPr/>
      <dgm:t>
        <a:bodyPr/>
        <a:lstStyle/>
        <a:p>
          <a:endParaRPr lang="ru-RU"/>
        </a:p>
      </dgm:t>
    </dgm:pt>
    <dgm:pt modelId="{A7227585-1481-40C8-BC8F-F7FDEAC42E34}" type="sibTrans" cxnId="{2166C9C0-A39F-47A7-B591-BFA65FB9E002}">
      <dgm:prSet/>
      <dgm:spPr/>
      <dgm:t>
        <a:bodyPr/>
        <a:lstStyle/>
        <a:p>
          <a:endParaRPr lang="ru-RU"/>
        </a:p>
      </dgm:t>
    </dgm:pt>
    <dgm:pt modelId="{A72BCA8C-5B35-43FD-8431-C0E70A7E7EE4}" type="pres">
      <dgm:prSet presAssocID="{5041983F-B2F8-40F1-80BD-CBBAF93528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9A451F-0563-46ED-A5A7-706B5E5B781A}" type="pres">
      <dgm:prSet presAssocID="{8ABEAAEF-3786-4748-A21C-9BBC8AED9AC7}" presName="parentLin" presStyleCnt="0"/>
      <dgm:spPr/>
    </dgm:pt>
    <dgm:pt modelId="{8195D2C9-EECC-439E-94A8-632851EB480D}" type="pres">
      <dgm:prSet presAssocID="{8ABEAAEF-3786-4748-A21C-9BBC8AED9AC7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04262AC2-CCE0-4731-AE21-2E523EF743E1}" type="pres">
      <dgm:prSet presAssocID="{8ABEAAEF-3786-4748-A21C-9BBC8AED9AC7}" presName="parentText" presStyleLbl="node1" presStyleIdx="0" presStyleCnt="1" custScaleY="571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BED742-F03E-4EA9-B751-28E9AB9E35F5}" type="pres">
      <dgm:prSet presAssocID="{8ABEAAEF-3786-4748-A21C-9BBC8AED9AC7}" presName="negativeSpace" presStyleCnt="0"/>
      <dgm:spPr/>
    </dgm:pt>
    <dgm:pt modelId="{B2A8223E-4955-494E-AB4C-E2DE62382A7A}" type="pres">
      <dgm:prSet presAssocID="{8ABEAAEF-3786-4748-A21C-9BBC8AED9AC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BBC3AA-4703-41D6-8EA8-94CE5BE66406}" type="presOf" srcId="{90777405-3F36-4B62-8E61-EEC815C0F16E}" destId="{B2A8223E-4955-494E-AB4C-E2DE62382A7A}" srcOrd="0" destOrd="1" presId="urn:microsoft.com/office/officeart/2005/8/layout/list1"/>
    <dgm:cxn modelId="{04620222-BC18-4A34-AA16-70D319232993}" type="presOf" srcId="{8ABEAAEF-3786-4748-A21C-9BBC8AED9AC7}" destId="{04262AC2-CCE0-4731-AE21-2E523EF743E1}" srcOrd="1" destOrd="0" presId="urn:microsoft.com/office/officeart/2005/8/layout/list1"/>
    <dgm:cxn modelId="{B9C7BA93-3228-49D0-97B3-D1D9F29C92C0}" srcId="{8ABEAAEF-3786-4748-A21C-9BBC8AED9AC7}" destId="{C2A64B98-6313-4672-B4D9-D624F6400674}" srcOrd="3" destOrd="0" parTransId="{BEA179A1-3118-4E72-A0A7-7EDE7A69D84F}" sibTransId="{9E2A256E-9DE3-4DB5-A168-33722E752C12}"/>
    <dgm:cxn modelId="{BAECF531-04E6-4915-911C-077CA20A32F1}" srcId="{8ABEAAEF-3786-4748-A21C-9BBC8AED9AC7}" destId="{4FB3915B-1974-4425-9764-C47A14B3FC0A}" srcOrd="2" destOrd="0" parTransId="{6520A2D2-601C-4D36-A81D-6117FC449BD9}" sibTransId="{EF0E02AE-6A3E-43FA-97B6-549A1188E083}"/>
    <dgm:cxn modelId="{41EB3265-7618-4B2A-85F4-AE186C82AA37}" srcId="{5041983F-B2F8-40F1-80BD-CBBAF93528CA}" destId="{8ABEAAEF-3786-4748-A21C-9BBC8AED9AC7}" srcOrd="0" destOrd="0" parTransId="{921D6208-D9B3-4FF6-9856-76296FC70563}" sibTransId="{D06B311C-DA52-4C17-84B7-0A1417F721D9}"/>
    <dgm:cxn modelId="{9C228253-9683-43E7-9752-52DE02D9500B}" type="presOf" srcId="{BCCCDA24-F3DD-4916-B409-BEF695CA0A36}" destId="{B2A8223E-4955-494E-AB4C-E2DE62382A7A}" srcOrd="0" destOrd="4" presId="urn:microsoft.com/office/officeart/2005/8/layout/list1"/>
    <dgm:cxn modelId="{DABDE776-F2F4-4E4F-9AE9-8BB2D6F7A608}" type="presOf" srcId="{5041983F-B2F8-40F1-80BD-CBBAF93528CA}" destId="{A72BCA8C-5B35-43FD-8431-C0E70A7E7EE4}" srcOrd="0" destOrd="0" presId="urn:microsoft.com/office/officeart/2005/8/layout/list1"/>
    <dgm:cxn modelId="{C0C64064-8668-4895-BAD8-43F4CB3D9741}" type="presOf" srcId="{1C92AFC5-9E70-4636-AF0B-D13D5DAE562F}" destId="{B2A8223E-4955-494E-AB4C-E2DE62382A7A}" srcOrd="0" destOrd="0" presId="urn:microsoft.com/office/officeart/2005/8/layout/list1"/>
    <dgm:cxn modelId="{2FC6FDEB-18E2-4AA6-9DD7-66322225DE03}" srcId="{8ABEAAEF-3786-4748-A21C-9BBC8AED9AC7}" destId="{1C92AFC5-9E70-4636-AF0B-D13D5DAE562F}" srcOrd="0" destOrd="0" parTransId="{113B3C96-C9C7-4425-B96E-111E7F064DB4}" sibTransId="{75269DA8-B4D9-4299-9AB1-0ACA78033AF1}"/>
    <dgm:cxn modelId="{2166C9C0-A39F-47A7-B591-BFA65FB9E002}" srcId="{8ABEAAEF-3786-4748-A21C-9BBC8AED9AC7}" destId="{90777405-3F36-4B62-8E61-EEC815C0F16E}" srcOrd="1" destOrd="0" parTransId="{3CDC3B6D-5F36-49A4-B6AE-0156CC9E088A}" sibTransId="{A7227585-1481-40C8-BC8F-F7FDEAC42E34}"/>
    <dgm:cxn modelId="{DF21184B-B77B-4828-B27D-F9F2FAFAAEB4}" srcId="{8ABEAAEF-3786-4748-A21C-9BBC8AED9AC7}" destId="{BCCCDA24-F3DD-4916-B409-BEF695CA0A36}" srcOrd="4" destOrd="0" parTransId="{A46E2048-301A-4E9B-98EF-76267635691A}" sibTransId="{29DC1A81-5538-4554-811B-4EBB96966A04}"/>
    <dgm:cxn modelId="{4890DC70-4F87-42CC-A3B8-5E401D730248}" type="presOf" srcId="{4FB3915B-1974-4425-9764-C47A14B3FC0A}" destId="{B2A8223E-4955-494E-AB4C-E2DE62382A7A}" srcOrd="0" destOrd="2" presId="urn:microsoft.com/office/officeart/2005/8/layout/list1"/>
    <dgm:cxn modelId="{7142F749-E8CB-45A2-900D-39B68E39E022}" type="presOf" srcId="{C2A64B98-6313-4672-B4D9-D624F6400674}" destId="{B2A8223E-4955-494E-AB4C-E2DE62382A7A}" srcOrd="0" destOrd="3" presId="urn:microsoft.com/office/officeart/2005/8/layout/list1"/>
    <dgm:cxn modelId="{E60A37CE-9048-49ED-A232-2B3577F1B587}" type="presOf" srcId="{8ABEAAEF-3786-4748-A21C-9BBC8AED9AC7}" destId="{8195D2C9-EECC-439E-94A8-632851EB480D}" srcOrd="0" destOrd="0" presId="urn:microsoft.com/office/officeart/2005/8/layout/list1"/>
    <dgm:cxn modelId="{703FF156-D5A4-44D3-AD32-D0C946D0E1D4}" type="presParOf" srcId="{A72BCA8C-5B35-43FD-8431-C0E70A7E7EE4}" destId="{739A451F-0563-46ED-A5A7-706B5E5B781A}" srcOrd="0" destOrd="0" presId="urn:microsoft.com/office/officeart/2005/8/layout/list1"/>
    <dgm:cxn modelId="{6A8E7E1D-13EA-4F9C-8B96-6784655D49D5}" type="presParOf" srcId="{739A451F-0563-46ED-A5A7-706B5E5B781A}" destId="{8195D2C9-EECC-439E-94A8-632851EB480D}" srcOrd="0" destOrd="0" presId="urn:microsoft.com/office/officeart/2005/8/layout/list1"/>
    <dgm:cxn modelId="{6C6E02D2-F91F-4C2B-9063-BAFF3A72426D}" type="presParOf" srcId="{739A451F-0563-46ED-A5A7-706B5E5B781A}" destId="{04262AC2-CCE0-4731-AE21-2E523EF743E1}" srcOrd="1" destOrd="0" presId="urn:microsoft.com/office/officeart/2005/8/layout/list1"/>
    <dgm:cxn modelId="{28D5B7BD-2302-446E-908C-476F4B02D73B}" type="presParOf" srcId="{A72BCA8C-5B35-43FD-8431-C0E70A7E7EE4}" destId="{CBBED742-F03E-4EA9-B751-28E9AB9E35F5}" srcOrd="1" destOrd="0" presId="urn:microsoft.com/office/officeart/2005/8/layout/list1"/>
    <dgm:cxn modelId="{94D496C1-86B9-448F-AA86-53AEA0594FFF}" type="presParOf" srcId="{A72BCA8C-5B35-43FD-8431-C0E70A7E7EE4}" destId="{B2A8223E-4955-494E-AB4C-E2DE62382A7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C19FA-7104-4ADE-8174-AC6EA9A1FA58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C764C-9073-48EB-B107-312F6CE30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3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EA45C-0AD7-4DFA-B9DC-7E0C869250CA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B12B2-524B-444E-84E8-BCCDABDB0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30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1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33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496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915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66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561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93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428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058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27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49BE4-2F25-4110-B0BC-B484ABE0D4F7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005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49BE4-2F25-4110-B0BC-B484ABE0D4F7}" type="slidenum">
              <a:rPr lang="ru-RU" smtClean="0">
                <a:solidFill>
                  <a:prstClr val="black"/>
                </a:solidFill>
              </a:rPr>
              <a:pPr/>
              <a:t>42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69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>
                <a:solidFill>
                  <a:prstClr val="black"/>
                </a:solidFill>
              </a:rPr>
              <a:pPr/>
              <a:t>45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98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>
                <a:solidFill>
                  <a:prstClr val="black"/>
                </a:solidFill>
              </a:rPr>
              <a:pPr/>
              <a:t>46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03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>
                <a:solidFill>
                  <a:prstClr val="black"/>
                </a:solidFill>
              </a:rPr>
              <a:pPr/>
              <a:t>55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4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B12B2-524B-444E-84E8-BCCDABDB043B}" type="slidenum">
              <a:rPr lang="ru-RU" smtClean="0">
                <a:solidFill>
                  <a:prstClr val="black"/>
                </a:solidFill>
              </a:rPr>
              <a:pPr/>
              <a:t>58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0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4"/>
            <a:ext cx="5825202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81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8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68"/>
            <a:ext cx="6447501" cy="182658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14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160589"/>
            <a:ext cx="3138026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737246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737246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81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93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6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514925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1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7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29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284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118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1706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55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4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609600"/>
            <a:ext cx="978557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609600"/>
            <a:ext cx="5295113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1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2160590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1363"/>
            <a:ext cx="6839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0932D-4A15-4EDF-997C-5DAF085FC7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6041363"/>
            <a:ext cx="47232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6041363"/>
            <a:ext cx="512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1147F953-F5AC-4509-A3A4-77DBCFCC6911}" type="slidenum">
              <a:rPr lang="ru-RU" smtClean="0">
                <a:solidFill>
                  <a:srgbClr val="5FCBEF"/>
                </a:solidFill>
              </a:rPr>
              <a:pPr/>
              <a:t>‹#›</a:t>
            </a:fld>
            <a:endParaRPr lang="ru-RU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62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://admin.permkrai.ru/activities/vzaimodeystvie-s-nekommercheskimi-organizatsiyami/podderzhka-obshchestvennykh-initsiativ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ermkrai.ru/program/category/?id=6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ermkrai.ru/program/category/?id=6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#P47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7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21.emf"/><Relationship Id="rId5" Type="http://schemas.openxmlformats.org/officeDocument/2006/relationships/package" Target="../embeddings/_____Microsoft_Excel1.xlsx"/><Relationship Id="rId4" Type="http://schemas.openxmlformats.org/officeDocument/2006/relationships/oleObject" Target="../embeddings/oleObject1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emf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21.xml"/><Relationship Id="rId6" Type="http://schemas.openxmlformats.org/officeDocument/2006/relationships/package" Target="../embeddings/_____Microsoft_Excel2.xlsx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notesSlide" Target="../notesSlides/notesSlide16.xml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mailto:afkolybina@ag.permkrai.ru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6" Type="http://schemas.openxmlformats.org/officeDocument/2006/relationships/hyperlink" Target="mailto:gzshaposhnikova@ag.permkrai.ru" TargetMode="External"/><Relationship Id="rId5" Type="http://schemas.openxmlformats.org/officeDocument/2006/relationships/hyperlink" Target="mailto:tggulyaeva@ag.permkrai.ru" TargetMode="External"/><Relationship Id="rId4" Type="http://schemas.openxmlformats.org/officeDocument/2006/relationships/hyperlink" Target="mailto:aaboronnikov@ag.permkrai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704667"/>
            <a:ext cx="5328592" cy="122603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Calibri"/>
              </a:rPr>
              <a:t>Администрация 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губернатора Пермского края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2160590"/>
            <a:ext cx="6800303" cy="3880773"/>
          </a:xfrm>
        </p:spPr>
        <p:txBody>
          <a:bodyPr>
            <a:normAutofit fontScale="92500" lnSpcReduction="10000"/>
          </a:bodyPr>
          <a:lstStyle/>
          <a:p>
            <a:pPr marL="0" lvl="0" indent="0" algn="just" defTabSz="914400">
              <a:spcBef>
                <a:spcPct val="20000"/>
              </a:spcBef>
              <a:buClrTx/>
              <a:buSzTx/>
              <a:buNone/>
            </a:pPr>
            <a:r>
              <a:rPr lang="ru-RU" sz="2400" b="1" dirty="0">
                <a:solidFill>
                  <a:prstClr val="black"/>
                </a:solidFill>
                <a:latin typeface="Calibri"/>
              </a:rPr>
              <a:t>Семинар для потенциальных участников конкурса </a:t>
            </a:r>
            <a:r>
              <a:rPr lang="ru-RU" sz="2400" b="1" dirty="0" smtClean="0">
                <a:solidFill>
                  <a:prstClr val="black"/>
                </a:solidFill>
                <a:latin typeface="Calibri"/>
              </a:rPr>
              <a:t>социальных </a:t>
            </a:r>
            <a:r>
              <a:rPr lang="ru-RU" sz="2400" b="1" dirty="0">
                <a:solidFill>
                  <a:prstClr val="black"/>
                </a:solidFill>
                <a:latin typeface="Calibri"/>
              </a:rPr>
              <a:t>и гражданских инициатив (проектов) в целях предоставления субсидий из бюджета Пермского края некоммерческим организациям, не являющимся государственными (муниципальными) учреждениями на реализацию мероприятий отдельных подпрограмм государственной программы «Общество и власть».</a:t>
            </a:r>
            <a:endParaRPr lang="ru-RU" sz="1600" b="1" dirty="0" smtClean="0">
              <a:solidFill>
                <a:prstClr val="black"/>
              </a:solidFill>
              <a:latin typeface="Calibri"/>
            </a:endParaRP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endParaRPr lang="ru-RU" sz="1600" b="1" dirty="0">
              <a:solidFill>
                <a:prstClr val="black"/>
              </a:solidFill>
              <a:latin typeface="Calibri"/>
            </a:endParaRP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endParaRPr lang="ru-RU" sz="1600" b="1" dirty="0" smtClean="0">
              <a:solidFill>
                <a:prstClr val="black"/>
              </a:solidFill>
              <a:latin typeface="Calibri"/>
            </a:endParaRP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endParaRPr lang="ru-RU" sz="1600" b="1" dirty="0">
              <a:solidFill>
                <a:prstClr val="black"/>
              </a:solidFill>
              <a:latin typeface="Calibri"/>
            </a:endParaRP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endParaRPr lang="ru-RU" sz="1600" b="1" dirty="0" smtClean="0">
              <a:solidFill>
                <a:prstClr val="black"/>
              </a:solidFill>
              <a:latin typeface="Calibri"/>
            </a:endParaRPr>
          </a:p>
          <a:p>
            <a:pPr marL="0" lvl="0" indent="0" defTabSz="914400">
              <a:spcBef>
                <a:spcPct val="20000"/>
              </a:spcBef>
              <a:buClrTx/>
              <a:buSzTx/>
              <a:buNone/>
            </a:pPr>
            <a:r>
              <a:rPr lang="ru-RU" sz="1600" b="1" dirty="0" smtClean="0">
                <a:solidFill>
                  <a:prstClr val="black"/>
                </a:solidFill>
                <a:latin typeface="Calibri"/>
              </a:rPr>
              <a:t>город Пермь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, </a:t>
            </a:r>
            <a:r>
              <a:rPr lang="ru-RU" sz="1600" b="1" dirty="0" smtClean="0">
                <a:solidFill>
                  <a:prstClr val="black"/>
                </a:solidFill>
                <a:latin typeface="Calibri"/>
              </a:rPr>
              <a:t>30 января 2019 года</a:t>
            </a:r>
            <a:endParaRPr lang="ru-RU" sz="1600" b="1" dirty="0">
              <a:solidFill>
                <a:prstClr val="black"/>
              </a:solidFill>
              <a:latin typeface="Calibri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90" y="476672"/>
            <a:ext cx="1728192" cy="12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6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052736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§"/>
            </a:pPr>
            <a:r>
              <a:rPr lang="ru-RU" b="1" dirty="0"/>
              <a:t>Постановление Правительства Пермского края от 28.12.2017 N 1099-п </a:t>
            </a:r>
            <a:r>
              <a:rPr lang="ru-RU" dirty="0" smtClean="0"/>
              <a:t>«Об </a:t>
            </a:r>
            <a:r>
              <a:rPr lang="ru-RU" dirty="0"/>
              <a:t>утверждении Порядка определения объема и предоставления субсидий из бюджета Пермского края некоммерческим организациям, не являющимся государственными (муниципальными) учреждениями, на реализацию мероприятий отдельных подпрограмм государственной программы Пермского края </a:t>
            </a:r>
            <a:r>
              <a:rPr lang="ru-RU" dirty="0" smtClean="0"/>
              <a:t>«Общество </a:t>
            </a:r>
            <a:r>
              <a:rPr lang="ru-RU" dirty="0"/>
              <a:t>и </a:t>
            </a:r>
            <a:r>
              <a:rPr lang="ru-RU" dirty="0" smtClean="0"/>
              <a:t>власть», </a:t>
            </a:r>
            <a:r>
              <a:rPr lang="ru-RU" dirty="0"/>
              <a:t>утвержденной Постановлением Правительства ПК от 3 октября 2013 г. N 1326-п, и признании утратившими силу отдельных постановлений Правительства </a:t>
            </a:r>
            <a:r>
              <a:rPr lang="ru-RU" dirty="0" smtClean="0"/>
              <a:t>Пермского края» ( в ред. от 23 января 2019 г. № 24-п).</a:t>
            </a: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marL="171450" indent="-171450">
              <a:buFont typeface="Wingdings" pitchFamily="2" charset="2"/>
              <a:buChar char="§"/>
            </a:pPr>
            <a:r>
              <a:rPr lang="ru-RU" dirty="0"/>
              <a:t>Объявление о </a:t>
            </a:r>
            <a:r>
              <a:rPr lang="ru-RU" dirty="0" smtClean="0"/>
              <a:t>конкурсе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dirty="0">
                <a:hlinkClick r:id="rId4"/>
              </a:rPr>
              <a:t>http://admin.permkrai.ru/activities/vzaimodeystvie-s-nekommercheskimi-organizatsiyami/podderzhka-obshchestvennykh-initsiativ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59310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8496944" cy="936104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solidFill>
                  <a:prstClr val="black"/>
                </a:solidFill>
                <a:latin typeface="Calibri"/>
              </a:rPr>
              <a:t>Наименования номинаций, направлений расходов и общая сумма бюджетных ассигнований в разрезе Подпрограмм: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733256"/>
          </a:xfrm>
        </p:spPr>
        <p:txBody>
          <a:bodyPr>
            <a:noAutofit/>
          </a:bodyPr>
          <a:lstStyle/>
          <a:p>
            <a:r>
              <a:rPr lang="ru-RU" sz="1400" b="1" u="sng" dirty="0"/>
              <a:t>Подпрограмма «Сотрудничество социально ориентированных некоммерческих организаций и власти в решении социально значимых задач»</a:t>
            </a:r>
            <a:endParaRPr lang="ru-RU" sz="1400" b="1" dirty="0"/>
          </a:p>
          <a:p>
            <a:r>
              <a:rPr lang="ru-RU" sz="1400" i="1" dirty="0" smtClean="0"/>
              <a:t>1. Направление </a:t>
            </a:r>
            <a:r>
              <a:rPr lang="ru-RU" sz="1400" i="1" dirty="0"/>
              <a:t>расходов «Предоставление краевых грантов социально ориентированным некоммерческим организациям на реализацию социальных проектов по итогам конкурсов социальных и гражданских инициатив» - сумма бюджетных ассигнований </a:t>
            </a:r>
            <a:r>
              <a:rPr lang="ru-RU" sz="1400" i="1" dirty="0" smtClean="0">
                <a:solidFill>
                  <a:schemeClr val="tx1"/>
                </a:solidFill>
              </a:rPr>
              <a:t>23</a:t>
            </a:r>
            <a:r>
              <a:rPr lang="ru-RU" sz="1400" i="1" dirty="0">
                <a:solidFill>
                  <a:schemeClr val="tx1"/>
                </a:solidFill>
              </a:rPr>
              <a:t> </a:t>
            </a:r>
            <a:r>
              <a:rPr lang="ru-RU" sz="1400" i="1" dirty="0" smtClean="0">
                <a:solidFill>
                  <a:schemeClr val="tx1"/>
                </a:solidFill>
              </a:rPr>
              <a:t>600</a:t>
            </a:r>
            <a:r>
              <a:rPr lang="ru-RU" sz="1400" i="1" dirty="0">
                <a:solidFill>
                  <a:schemeClr val="tx1"/>
                </a:solidFill>
              </a:rPr>
              <a:t> 000 руб</a:t>
            </a:r>
            <a:r>
              <a:rPr lang="ru-RU" sz="1400" i="1" dirty="0">
                <a:solidFill>
                  <a:srgbClr val="FF33CC"/>
                </a:solidFill>
              </a:rPr>
              <a:t>.</a:t>
            </a:r>
            <a:endParaRPr lang="ru-RU" sz="1400" dirty="0">
              <a:solidFill>
                <a:srgbClr val="FF33CC"/>
              </a:solidFill>
            </a:endParaRPr>
          </a:p>
          <a:p>
            <a:r>
              <a:rPr lang="ru-RU" sz="1400" i="1" dirty="0" smtClean="0"/>
              <a:t>2. Направление </a:t>
            </a:r>
            <a:r>
              <a:rPr lang="ru-RU" sz="1400" i="1" dirty="0"/>
              <a:t>расходов «Предоставление субсидий на поддержку социально ориентированных некоммерческих организаций, реализующих долгосрочные проекты (инициативы)» - сумма бюджетных ассигнований </a:t>
            </a:r>
            <a:r>
              <a:rPr lang="ru-RU" sz="1400" i="1" dirty="0">
                <a:solidFill>
                  <a:schemeClr val="tx1"/>
                </a:solidFill>
              </a:rPr>
              <a:t>3 500 000 руб.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b="1" u="sng" dirty="0"/>
              <a:t>Номинации:</a:t>
            </a:r>
          </a:p>
          <a:p>
            <a:r>
              <a:rPr lang="ru-RU" sz="1370" dirty="0"/>
              <a:t>1. профилактика социально опасных форм поведения граждан, в том числе мероприятия по медицинской реабилитации и социальной реабилитации, социальной и трудовой </a:t>
            </a:r>
            <a:r>
              <a:rPr lang="ru-RU" sz="1370" dirty="0" err="1"/>
              <a:t>реинтеграции</a:t>
            </a:r>
            <a:r>
              <a:rPr lang="ru-RU" sz="1370" dirty="0"/>
              <a:t> лиц, осуществляющих незаконное потребление наркотических средств или психотропных веществ;</a:t>
            </a:r>
          </a:p>
          <a:p>
            <a:r>
              <a:rPr lang="ru-RU" sz="1370" dirty="0"/>
              <a:t>2. благотворительная деятельность, а также деятельность в области содействия благотворительности и добровольчества;</a:t>
            </a:r>
          </a:p>
          <a:p>
            <a:r>
              <a:rPr lang="ru-RU" sz="1370" dirty="0"/>
              <a:t>3. деятельность в области образования, просвещения, науки, культуры, искусства, здравоохранения, профилактики и охраны здоровья граждан, пропаганды здорового образа жизни, улучшения морально-психологического состояния граждан, физической культуры и спорта и содействие указанной деятельности, а также содействие духовному развитию личности;</a:t>
            </a:r>
          </a:p>
          <a:p>
            <a:r>
              <a:rPr lang="ru-RU" sz="1370" dirty="0"/>
              <a:t>4. формирование в обществе нетерпимости к коррупционному поведению;</a:t>
            </a:r>
          </a:p>
          <a:p>
            <a:r>
              <a:rPr lang="ru-RU" sz="1370" dirty="0"/>
              <a:t>5. развитие межнационального сотрудничества, сохранение и защита самобытности, культуры, языков и традиций народов Российской Федерации, профилактика экстремизма, укрепление межнационального согласия и гражданского единства</a:t>
            </a:r>
            <a:r>
              <a:rPr lang="ru-RU" sz="1370" dirty="0" smtClean="0"/>
              <a:t>;</a:t>
            </a:r>
            <a:endParaRPr lang="ru-RU" sz="1370" dirty="0"/>
          </a:p>
        </p:txBody>
      </p:sp>
    </p:spTree>
    <p:extLst>
      <p:ext uri="{BB962C8B-B14F-4D97-AF65-F5344CB8AC3E}">
        <p14:creationId xmlns:p14="http://schemas.microsoft.com/office/powerpoint/2010/main" val="2574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0"/>
            <a:ext cx="8712968" cy="7029400"/>
          </a:xfrm>
        </p:spPr>
        <p:txBody>
          <a:bodyPr>
            <a:noAutofit/>
          </a:bodyPr>
          <a:lstStyle/>
          <a:p>
            <a:r>
              <a:rPr lang="ru-RU" sz="1370" dirty="0"/>
              <a:t>6. развитие детского и молодежного общественного движения, поддержка детских, молодежных общественных объединений и общественных объединений, работающих </a:t>
            </a:r>
            <a:br>
              <a:rPr lang="ru-RU" sz="1370" dirty="0"/>
            </a:br>
            <a:r>
              <a:rPr lang="ru-RU" sz="1370" dirty="0"/>
              <a:t>с детьми и молодежью;</a:t>
            </a:r>
          </a:p>
          <a:p>
            <a:r>
              <a:rPr lang="ru-RU" sz="1370" dirty="0"/>
              <a:t>7. развитие институтов гражданского общества, в том числе общественного самоуправления на местном уровне;</a:t>
            </a:r>
          </a:p>
          <a:p>
            <a:r>
              <a:rPr lang="ru-RU" sz="1370" dirty="0"/>
              <a:t>8. содействие развитию социального предпринимательства;</a:t>
            </a:r>
          </a:p>
          <a:p>
            <a:r>
              <a:rPr lang="ru-RU" sz="1370" dirty="0"/>
              <a:t>9. деятельность по повышению качества и доступности социальных услуг в бюджетной сфере;</a:t>
            </a:r>
          </a:p>
          <a:p>
            <a:r>
              <a:rPr lang="ru-RU" sz="1370" dirty="0"/>
              <a:t>10. исследовательские работы по проблемам деятельности и развития социально ориентированных некоммерческих организаций, проведение мониторинга и оценки состояния и результативности мер поддержки социально ориентированных некоммерческих организаций;</a:t>
            </a:r>
          </a:p>
          <a:p>
            <a:r>
              <a:rPr lang="ru-RU" sz="1370" dirty="0"/>
              <a:t>11. деятельность, направленная на внедрение, применение и продвижение технологий разрешения конфликтов, основанных на принципах медиации (посредничества);</a:t>
            </a:r>
          </a:p>
          <a:p>
            <a:r>
              <a:rPr lang="ru-RU" sz="1370" dirty="0"/>
              <a:t>12. социальная и культурная адаптация и интеграция мигрантов;</a:t>
            </a:r>
          </a:p>
          <a:p>
            <a:r>
              <a:rPr lang="ru-RU" sz="1370" dirty="0"/>
              <a:t>13. социальная поддержка и защита граждан;</a:t>
            </a:r>
          </a:p>
          <a:p>
            <a:r>
              <a:rPr lang="ru-RU" sz="1370" dirty="0"/>
              <a:t>14. участие в профилактике и (или) тушении пожаров и проведении аварийно-спасательных работ, подготовка населения к преодолению последствий стихийных бедствий, экологических, техногенных или иных катастроф, к предотвращению несчастных случаев, оказание помощи пострадавшим в результате таких стихийных бедствий, катастроф, социальных, национальных, религиозных конфликтов, беженцам и вынужденным переселенцам;</a:t>
            </a:r>
          </a:p>
          <a:p>
            <a:r>
              <a:rPr lang="ru-RU" sz="1370" dirty="0"/>
              <a:t>15. деятельность в области занятости граждан, в том числе старшего поколения, </a:t>
            </a:r>
            <a:br>
              <a:rPr lang="ru-RU" sz="1370" dirty="0"/>
            </a:br>
            <a:r>
              <a:rPr lang="ru-RU" sz="1370" dirty="0"/>
              <a:t>и содействие указанной деятельности;</a:t>
            </a:r>
          </a:p>
          <a:p>
            <a:r>
              <a:rPr lang="ru-RU" sz="1370" dirty="0"/>
              <a:t>16. деятельность в области экологии и защиты особо охраняемых природных территорий Российской Федерации;</a:t>
            </a:r>
          </a:p>
          <a:p>
            <a:r>
              <a:rPr lang="ru-RU" sz="1370" dirty="0"/>
              <a:t>17. деятельность по защите прав и свобод человека и гражданина;</a:t>
            </a:r>
          </a:p>
          <a:p>
            <a:r>
              <a:rPr lang="ru-RU" sz="1370" dirty="0"/>
              <a:t>18. содействие повышению мобильности трудовых ресурсов;</a:t>
            </a:r>
          </a:p>
          <a:p>
            <a:r>
              <a:rPr lang="ru-RU" sz="1370" dirty="0"/>
              <a:t>19. развитие информационного пространства.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234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8496944" cy="936104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solidFill>
                  <a:prstClr val="black"/>
                </a:solidFill>
                <a:latin typeface="Calibri"/>
              </a:rPr>
              <a:t>Наименования номинаций, направлений расходов и общая сумма бюджетных ассигнований в разрезе Подпрограмм: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733256"/>
          </a:xfrm>
        </p:spPr>
        <p:txBody>
          <a:bodyPr>
            <a:noAutofit/>
          </a:bodyPr>
          <a:lstStyle/>
          <a:p>
            <a:r>
              <a:rPr lang="ru-RU" sz="1400" i="1" dirty="0" smtClean="0"/>
              <a:t>3. Направление </a:t>
            </a:r>
            <a:r>
              <a:rPr lang="ru-RU" sz="1400" i="1" dirty="0"/>
              <a:t>расходов «Предоставление субсидий социально ориентированным некоммерческим организациям ветеранов - сумма бюджетных ассигнований 16 701 400 </a:t>
            </a:r>
            <a:r>
              <a:rPr lang="ru-RU" sz="1400" i="1" dirty="0" smtClean="0">
                <a:solidFill>
                  <a:schemeClr val="tx1"/>
                </a:solidFill>
              </a:rPr>
              <a:t>руб</a:t>
            </a:r>
            <a:r>
              <a:rPr lang="ru-RU" sz="1400" i="1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algn="just"/>
            <a:r>
              <a:rPr lang="ru-RU" sz="1400" dirty="0"/>
              <a:t>Номинация</a:t>
            </a:r>
            <a:r>
              <a:rPr lang="ru-RU" sz="1400" dirty="0" smtClean="0"/>
              <a:t>: 1</a:t>
            </a:r>
            <a:r>
              <a:rPr lang="ru-RU" sz="1400" dirty="0"/>
              <a:t>. деятельность некоммерческих организаций, членами которых являются: ветераны Великой Отечественной войны; ветераны труда; дети защитников Отечества, погибших в годы Великой Отечественной войны; бывшие несовершеннолетние узники концлагерей, гетто и других мест принудительного содержания, созданные фашистами и их союзниками в период второй мировой войны; граждане Российской Федерации, оказавшиеся в зоне влияния неблагоприятных факторов, возникших вследствие катастрофы на Чернобыльской АЭС 26 апреля 1986 года, либо принимавшие участие в ликвидации последствий этой катастрофы, для организации и проведения мероприятий, обеспечивающих социокультурные нужды и досуг ветеранов, торжественное чествование и поздравление ветеранов, поддержку участия ветеранов в патриотическом воспитании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b="1" u="sng" dirty="0"/>
              <a:t>Подпрограмма «Формирование у жителей Пермского края уважения к традициям </a:t>
            </a:r>
            <a:br>
              <a:rPr lang="ru-RU" sz="1400" b="1" u="sng" dirty="0"/>
            </a:br>
            <a:r>
              <a:rPr lang="ru-RU" sz="1400" b="1" u="sng" dirty="0"/>
              <a:t>и историческим ценностям малой родины»</a:t>
            </a:r>
            <a:endParaRPr lang="ru-RU" sz="1400" b="1" dirty="0"/>
          </a:p>
          <a:p>
            <a:pPr algn="just"/>
            <a:r>
              <a:rPr lang="ru-RU" sz="1400" i="1" dirty="0"/>
              <a:t>Направление расходов «Предоставление на конкурсной основе субсидии общественным организациям, занимающимся патриотическим воспитанием» - сумма бюджетных ассигнований </a:t>
            </a:r>
            <a:r>
              <a:rPr lang="ru-RU" sz="1400" i="1" dirty="0">
                <a:solidFill>
                  <a:schemeClr val="tx1"/>
                </a:solidFill>
              </a:rPr>
              <a:t>19 180 000 руб.</a:t>
            </a:r>
            <a:endParaRPr lang="ru-RU" sz="1400" dirty="0">
              <a:solidFill>
                <a:schemeClr val="tx1"/>
              </a:solidFill>
            </a:endParaRPr>
          </a:p>
          <a:p>
            <a:pPr algn="just"/>
            <a:r>
              <a:rPr lang="ru-RU" sz="1400" dirty="0"/>
              <a:t>Номинация</a:t>
            </a:r>
            <a:r>
              <a:rPr lang="ru-RU" sz="1400" dirty="0" smtClean="0"/>
              <a:t>: 1.патриотическое </a:t>
            </a:r>
            <a:r>
              <a:rPr lang="ru-RU" sz="1400" dirty="0"/>
              <a:t>воспитание, краеведение, охрана и в соответствии с установленными требованиями содержание объектов (в том числе зданий, сооружений) и территорий, имеющих историческое, культовое, культурное или природоохранное значение, и мест захоронений, а также проведение поисковой работы, направленной на выявление неизвестных воинских захоронений и непогребенных останков защитников Отечества, установление имен погибших и пропавших без вести при защите Отечества.</a:t>
            </a:r>
          </a:p>
          <a:p>
            <a:endParaRPr lang="ru-RU" sz="1370" dirty="0"/>
          </a:p>
        </p:txBody>
      </p:sp>
    </p:spTree>
    <p:extLst>
      <p:ext uri="{BB962C8B-B14F-4D97-AF65-F5344CB8AC3E}">
        <p14:creationId xmlns:p14="http://schemas.microsoft.com/office/powerpoint/2010/main" val="8584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5311" y="188640"/>
            <a:ext cx="784887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000" b="1" dirty="0" smtClean="0"/>
              <a:t>Прием </a:t>
            </a:r>
            <a:r>
              <a:rPr lang="ru-RU" sz="2000" b="1" dirty="0"/>
              <a:t>заявок на участие в конкурсе</a:t>
            </a:r>
            <a:r>
              <a:rPr lang="ru-RU" sz="2000" dirty="0"/>
              <a:t> </a:t>
            </a:r>
            <a:r>
              <a:rPr lang="ru-RU" sz="2000" b="1" dirty="0"/>
              <a:t>с </a:t>
            </a:r>
            <a:r>
              <a:rPr lang="ru-RU" sz="2000" b="1" dirty="0" smtClean="0"/>
              <a:t>25.01.2019 </a:t>
            </a:r>
            <a:r>
              <a:rPr lang="ru-RU" sz="2000" b="1" dirty="0"/>
              <a:t>г. по </a:t>
            </a:r>
            <a:r>
              <a:rPr lang="ru-RU" sz="2000" b="1" dirty="0" smtClean="0"/>
              <a:t>13.02.2018 </a:t>
            </a:r>
            <a:r>
              <a:rPr lang="ru-RU" sz="2000" b="1" dirty="0"/>
              <a:t>г:</a:t>
            </a:r>
            <a:endParaRPr lang="ru-RU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u="sng" dirty="0"/>
              <a:t>на бумажном носителе</a:t>
            </a:r>
            <a:r>
              <a:rPr lang="ru-RU" sz="2000" dirty="0"/>
              <a:t>: в рабочие дни с 15.00 до 18.00 в департаменте общественных проектов Администрации губернатора Пермского края (г. Пермь, ул. Куйбышева, д.14, </a:t>
            </a:r>
            <a:endParaRPr lang="ru-RU" sz="2000" dirty="0" smtClean="0"/>
          </a:p>
          <a:p>
            <a:pPr algn="just"/>
            <a:r>
              <a:rPr lang="ru-RU" sz="2000" dirty="0" smtClean="0"/>
              <a:t>    2-й </a:t>
            </a:r>
            <a:r>
              <a:rPr lang="ru-RU" sz="2000" dirty="0"/>
              <a:t>этаж, кабинет № 225).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u="sng" dirty="0"/>
              <a:t>в электронной форме:</a:t>
            </a:r>
            <a:r>
              <a:rPr lang="ru-RU" sz="2000" dirty="0"/>
              <a:t> в информационно-телекоммуникационной сети «Интернет» по адресу: </a:t>
            </a:r>
            <a:r>
              <a:rPr lang="ru-RU" sz="2000" u="sng" dirty="0">
                <a:hlinkClick r:id="rId3"/>
              </a:rPr>
              <a:t>https://permkrai.ru/program/category/?id=65</a:t>
            </a:r>
            <a:r>
              <a:rPr lang="ru-RU" sz="2000" dirty="0"/>
              <a:t>, портал «Управляем вместе» » категория «Приоритетные мероприятия программы развития» раздел «Проекты социальных и гражданских инициатив</a:t>
            </a:r>
            <a:r>
              <a:rPr lang="ru-RU" sz="2000" dirty="0" smtClean="0"/>
              <a:t>».</a:t>
            </a:r>
            <a:endParaRPr lang="ru-RU" sz="2000" dirty="0"/>
          </a:p>
          <a:p>
            <a:pPr algn="just"/>
            <a:r>
              <a:rPr lang="ru-RU" sz="2000" dirty="0"/>
              <a:t> </a:t>
            </a:r>
          </a:p>
          <a:p>
            <a:pPr marL="171450" lvl="0" indent="-171450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ru-RU" sz="2000" dirty="0">
                <a:latin typeface="Arial"/>
              </a:rPr>
              <a:t>Срок объявления результатов конкурса </a:t>
            </a:r>
            <a:r>
              <a:rPr lang="ru-RU" sz="2000" dirty="0" smtClean="0">
                <a:latin typeface="Arial"/>
              </a:rPr>
              <a:t>до </a:t>
            </a:r>
            <a:r>
              <a:rPr lang="ru-RU" sz="2000" b="1" dirty="0" smtClean="0">
                <a:latin typeface="Arial"/>
              </a:rPr>
              <a:t>18 апреля 2019 года</a:t>
            </a:r>
            <a:r>
              <a:rPr lang="ru-RU" sz="2000" b="1" dirty="0">
                <a:latin typeface="Arial"/>
              </a:rPr>
              <a:t>.</a:t>
            </a:r>
          </a:p>
          <a:p>
            <a:pPr marL="171450" indent="-171450" algn="just">
              <a:buFont typeface="Wingdings" pitchFamily="2" charset="2"/>
              <a:buChar char="§"/>
            </a:pPr>
            <a:endParaRPr lang="ru-RU" sz="1400" dirty="0">
              <a:solidFill>
                <a:srgbClr val="FF00FF"/>
              </a:solidFill>
              <a:latin typeface="Arial"/>
            </a:endParaRPr>
          </a:p>
          <a:p>
            <a:pPr marL="171450" indent="-171450" algn="just">
              <a:buFont typeface="Wingdings" pitchFamily="2" charset="2"/>
              <a:buChar char="§"/>
            </a:pPr>
            <a:endParaRPr lang="ru-RU" sz="1400" b="0" i="0" u="none" strike="noStrike" baseline="0" dirty="0" smtClean="0">
              <a:solidFill>
                <a:srgbClr val="FF00FF"/>
              </a:solidFill>
              <a:latin typeface="Arial"/>
            </a:endParaRPr>
          </a:p>
          <a:p>
            <a:pPr marL="171450" indent="-171450" algn="just">
              <a:buFont typeface="Wingdings" pitchFamily="2" charset="2"/>
              <a:buChar char="§"/>
            </a:pPr>
            <a:endParaRPr lang="ru-RU" sz="1400" b="0" i="0" u="none" strike="noStrike" baseline="0" dirty="0">
              <a:solidFill>
                <a:srgbClr val="FF00FF"/>
              </a:solidFill>
              <a:latin typeface="Arial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25311" y="5229200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ru-RU" dirty="0"/>
              <a:t>одна заявку по одному направлению;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всего не более двух заявок;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максимальная сумма гранта - </a:t>
            </a:r>
            <a:r>
              <a:rPr lang="ru-RU" dirty="0" smtClean="0"/>
              <a:t>1 500 </a:t>
            </a:r>
            <a:r>
              <a:rPr lang="ru-RU" dirty="0"/>
              <a:t>000 рублей.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4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Требования к НКО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является государственным (муниципальным) учреждением;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осуществлять </a:t>
            </a:r>
            <a:r>
              <a:rPr lang="ru-RU" sz="1500" u="sng" dirty="0"/>
              <a:t>в соответствии со своими учредительными документами </a:t>
            </a:r>
            <a:r>
              <a:rPr lang="ru-RU" sz="1500" dirty="0"/>
              <a:t>на территории Пермского края виды деятельности, предусмотренные статьей 6 Закона ПК от 7 марта 2013 г. N 174-ПК «О государственной поддержке СОНКО в Пермском крае»;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находится в процессе реорганизации, ликвидации, банкротства;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иметь неисполненной обязанности по уплате налогов, сборов, страховых взносов, пеней, штрафов, процентов, подлежащих уплате 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иметь просроченной (неурегулированной) </a:t>
            </a:r>
            <a:r>
              <a:rPr lang="ru-RU" sz="1500" dirty="0" smtClean="0"/>
              <a:t>задолженности </a:t>
            </a:r>
            <a:r>
              <a:rPr lang="ru-RU" sz="1500" dirty="0"/>
              <a:t>по возврату в бюджет Пермского края субсидий, бюджетных инвестиций, предоставленных в том числе в соответствии с иными правовыми актами, и иной просроченной задолженности перед бюджетом;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- не иметь в составе учредителей некоммерческой организации политической партии, а также не иметь упоминания наименования политической партии в наименовании некоммерческой организации</a:t>
            </a:r>
            <a:r>
              <a:rPr lang="ru-RU" sz="1500" dirty="0" smtClean="0"/>
              <a:t>;</a:t>
            </a:r>
            <a:endParaRPr lang="ru-RU" sz="1500" dirty="0"/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получать дополнительных средства из бюджета ПК на реализацию социального проекта, предъявляемого к участию в конкурсе;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выполнять функции иностранного агента в соответствии с пунктом 6 статьи 2 ФЗ от 12 января 1996 г. № 7-ФЗ «О некоммерческих организациях»;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500" dirty="0"/>
              <a:t>не иметь в государственном реестре СОНКО - получателей государственной поддержки информации о ненадлежащем выполнении обязательств в течение последних трех лет. </a:t>
            </a:r>
          </a:p>
          <a:p>
            <a:pPr marL="0" indent="0" algn="just">
              <a:buNone/>
            </a:pPr>
            <a:r>
              <a:rPr lang="ru-RU" sz="1500" dirty="0" smtClean="0"/>
              <a:t>! </a:t>
            </a:r>
            <a:r>
              <a:rPr lang="ru-RU" sz="1500" dirty="0"/>
              <a:t>На первое число месяца, предшествующего месяцу, в </a:t>
            </a:r>
            <a:r>
              <a:rPr lang="ru-RU" sz="1500" dirty="0">
                <a:latin typeface="Arial"/>
              </a:rPr>
              <a:t> котором подается заявка на конкурс.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73943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Пакет документов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55446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600" dirty="0"/>
              <a:t>Заявка (приложение 2);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социальный проект (согласно требованиям пункта 3.6 Порядка);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смета расходов;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документы, подтверждающие </a:t>
            </a:r>
            <a:r>
              <a:rPr lang="ru-RU" sz="1600" dirty="0" err="1"/>
              <a:t>софинансирование</a:t>
            </a:r>
            <a:r>
              <a:rPr lang="ru-RU" sz="1600" dirty="0"/>
              <a:t>  - 30% от общего объема;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выписка из ЕГРЮЛ, выданную не ранее чем за 3 месяца до даты подачи заявки на участие в конкурсе, или копию указанной выписки, или выписку, сформированную с использованием интернет-сервиса. </a:t>
            </a:r>
            <a:endParaRPr lang="ru-RU" sz="1600" dirty="0" smtClean="0"/>
          </a:p>
          <a:p>
            <a:pPr>
              <a:buFont typeface="Wingdings" pitchFamily="2" charset="2"/>
              <a:buChar char="§"/>
            </a:pPr>
            <a:r>
              <a:rPr lang="ru-RU" sz="1600" dirty="0" smtClean="0"/>
              <a:t>копия </a:t>
            </a:r>
            <a:r>
              <a:rPr lang="ru-RU" sz="1600" dirty="0"/>
              <a:t>свидетельства о государственной регистрации юридического лица;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копия свидетельства о постановке на учет в налоговом органе;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копии учредительных документов некоммерческой организации;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 smtClean="0"/>
              <a:t>декларация </a:t>
            </a:r>
            <a:r>
              <a:rPr lang="ru-RU" sz="1600" dirty="0"/>
              <a:t>о соответствии НКО требованиям, установленным Порядку (Приложению 3);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письменное согласие соответствующих физических лиц на обработку их персональных данных (приложение 4);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документ, подтверждающий полномочия руководителя или представителя (для заверения копий;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электронный носитель, на котором записана заявка, смета расходов и социальный проект. </a:t>
            </a:r>
          </a:p>
        </p:txBody>
      </p:sp>
    </p:spTree>
    <p:extLst>
      <p:ext uri="{BB962C8B-B14F-4D97-AF65-F5344CB8AC3E}">
        <p14:creationId xmlns:p14="http://schemas.microsoft.com/office/powerpoint/2010/main" val="1478854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7160343" cy="731168"/>
          </a:xfrm>
        </p:spPr>
        <p:txBody>
          <a:bodyPr>
            <a:noAutofit/>
          </a:bodyPr>
          <a:lstStyle/>
          <a:p>
            <a:pPr algn="just"/>
            <a:r>
              <a:rPr lang="ru-RU" sz="3000" b="1" dirty="0" smtClean="0">
                <a:solidFill>
                  <a:schemeClr val="tx1"/>
                </a:solidFill>
              </a:rPr>
              <a:t>В случае подачи документов на бумажном носителе: </a:t>
            </a:r>
            <a:endParaRPr lang="ru-RU" sz="30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772816"/>
            <a:ext cx="7520383" cy="426854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600" dirty="0"/>
              <a:t>представляются на бумажном носителе;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должны быть прошиты в единый пакет документов; 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</a:rPr>
              <a:t>должны </a:t>
            </a:r>
            <a:r>
              <a:rPr lang="ru-RU" sz="1600" dirty="0"/>
              <a:t>пронумерованы; 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скреплены печатью некоммерческой </a:t>
            </a:r>
            <a:r>
              <a:rPr lang="ru-RU" sz="1600" dirty="0" smtClean="0"/>
              <a:t>организации; </a:t>
            </a:r>
            <a:endParaRPr lang="ru-RU" sz="1600" dirty="0"/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удостоверены подписью руководителя некоммерческой организации;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/>
              <a:t>копии документов должны быть заверены руководителем или представителем и печатью </a:t>
            </a:r>
            <a:r>
              <a:rPr lang="ru-RU" sz="1600" dirty="0" smtClean="0"/>
              <a:t>организации.</a:t>
            </a: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+ электронный носитель, на котором записана заявка, смета расходов и социальный проект.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192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88640"/>
            <a:ext cx="8280920" cy="864096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196752"/>
            <a:ext cx="7520383" cy="484461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/>
              <a:t>некоммерческая организация заполняет соответствующие электронные формы в информационно-телекоммуникационной сети «Интернет» по адресу: </a:t>
            </a:r>
            <a:r>
              <a:rPr lang="ru-RU" sz="1600" u="sng" dirty="0">
                <a:hlinkClick r:id="rId2"/>
              </a:rPr>
              <a:t>https://permkrai.ru/program/category/?id=65</a:t>
            </a:r>
            <a:r>
              <a:rPr lang="ru-RU" sz="1600" dirty="0"/>
              <a:t>, портал «Управляем вместе» категория «Приоритетные мероприятия программы развития» раздел «Проекты социальных и гражданских инициатив».</a:t>
            </a: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endParaRPr lang="ru-RU" sz="1600" i="1" dirty="0" smtClean="0"/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endParaRPr lang="ru-RU" sz="1600" i="1" dirty="0" smtClean="0"/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2490297"/>
            <a:ext cx="7781875" cy="417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16632"/>
            <a:ext cx="8064896" cy="64807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66" y="980728"/>
            <a:ext cx="7918250" cy="5500551"/>
          </a:xfrm>
        </p:spPr>
      </p:pic>
    </p:spTree>
    <p:extLst>
      <p:ext uri="{BB962C8B-B14F-4D97-AF65-F5344CB8AC3E}">
        <p14:creationId xmlns:p14="http://schemas.microsoft.com/office/powerpoint/2010/main" val="52274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260648"/>
            <a:ext cx="7952431" cy="64807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096250" cy="4963280"/>
          </a:xfrm>
        </p:spPr>
      </p:pic>
      <p:sp>
        <p:nvSpPr>
          <p:cNvPr id="5" name="Прямоугольник 4"/>
          <p:cNvSpPr/>
          <p:nvPr/>
        </p:nvSpPr>
        <p:spPr>
          <a:xfrm>
            <a:off x="827584" y="4941168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i="1" dirty="0" smtClean="0"/>
              <a:t>!!! при </a:t>
            </a:r>
            <a:r>
              <a:rPr lang="ru-RU" i="1" dirty="0"/>
              <a:t>регистрации и </a:t>
            </a:r>
            <a:r>
              <a:rPr lang="ru-RU" i="1" dirty="0" smtClean="0"/>
              <a:t>заполнении </a:t>
            </a:r>
            <a:r>
              <a:rPr lang="ru-RU" i="1" dirty="0"/>
              <a:t>заявки </a:t>
            </a:r>
            <a:r>
              <a:rPr lang="ru-RU" i="1" dirty="0" smtClean="0"/>
              <a:t>на </a:t>
            </a:r>
            <a:r>
              <a:rPr lang="ru-RU" i="1" dirty="0"/>
              <a:t>портале указывается один и тот же электронный адрес некоммерческой организации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9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260648"/>
            <a:ext cx="8496944" cy="648072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sz="25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7848872" cy="5213264"/>
          </a:xfrm>
        </p:spPr>
      </p:pic>
    </p:spTree>
    <p:extLst>
      <p:ext uri="{BB962C8B-B14F-4D97-AF65-F5344CB8AC3E}">
        <p14:creationId xmlns:p14="http://schemas.microsoft.com/office/powerpoint/2010/main" val="80545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332656"/>
            <a:ext cx="8352928" cy="720080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sz="25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7800806" cy="5400600"/>
          </a:xfrm>
        </p:spPr>
      </p:pic>
    </p:spTree>
    <p:extLst>
      <p:ext uri="{BB962C8B-B14F-4D97-AF65-F5344CB8AC3E}">
        <p14:creationId xmlns:p14="http://schemas.microsoft.com/office/powerpoint/2010/main" val="399646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24935" cy="93610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52736"/>
            <a:ext cx="7020611" cy="5216704"/>
          </a:xfrm>
        </p:spPr>
      </p:pic>
    </p:spTree>
    <p:extLst>
      <p:ext uri="{BB962C8B-B14F-4D97-AF65-F5344CB8AC3E}">
        <p14:creationId xmlns:p14="http://schemas.microsoft.com/office/powerpoint/2010/main" val="153755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260648"/>
            <a:ext cx="8456487" cy="72008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980728"/>
            <a:ext cx="8148731" cy="5472608"/>
          </a:xfrm>
        </p:spPr>
      </p:pic>
    </p:spTree>
    <p:extLst>
      <p:ext uri="{BB962C8B-B14F-4D97-AF65-F5344CB8AC3E}">
        <p14:creationId xmlns:p14="http://schemas.microsoft.com/office/powerpoint/2010/main" val="29050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188640"/>
            <a:ext cx="8096447" cy="1008112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128792" cy="5472608"/>
          </a:xfrm>
        </p:spPr>
      </p:pic>
    </p:spTree>
    <p:extLst>
      <p:ext uri="{BB962C8B-B14F-4D97-AF65-F5344CB8AC3E}">
        <p14:creationId xmlns:p14="http://schemas.microsoft.com/office/powerpoint/2010/main" val="373746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8"/>
            <a:ext cx="8280920" cy="93610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7632848" cy="5544616"/>
          </a:xfrm>
        </p:spPr>
      </p:pic>
    </p:spTree>
    <p:extLst>
      <p:ext uri="{BB962C8B-B14F-4D97-AF65-F5344CB8AC3E}">
        <p14:creationId xmlns:p14="http://schemas.microsoft.com/office/powerpoint/2010/main" val="425160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68951" cy="936104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sz="25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056784" cy="5112568"/>
          </a:xfrm>
        </p:spPr>
      </p:pic>
    </p:spTree>
    <p:extLst>
      <p:ext uri="{BB962C8B-B14F-4D97-AF65-F5344CB8AC3E}">
        <p14:creationId xmlns:p14="http://schemas.microsoft.com/office/powerpoint/2010/main" val="193840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352928" cy="1224136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sz="25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8136904" cy="5472607"/>
          </a:xfrm>
        </p:spPr>
      </p:pic>
    </p:spTree>
    <p:extLst>
      <p:ext uri="{BB962C8B-B14F-4D97-AF65-F5344CB8AC3E}">
        <p14:creationId xmlns:p14="http://schemas.microsoft.com/office/powerpoint/2010/main" val="303052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8"/>
            <a:ext cx="8568952" cy="792088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1105181"/>
            <a:ext cx="8384481" cy="4884175"/>
          </a:xfrm>
        </p:spPr>
      </p:pic>
    </p:spTree>
    <p:extLst>
      <p:ext uri="{BB962C8B-B14F-4D97-AF65-F5344CB8AC3E}">
        <p14:creationId xmlns:p14="http://schemas.microsoft.com/office/powerpoint/2010/main" val="152520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332656"/>
            <a:ext cx="8352928" cy="93610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В случае подачи документов в электронной форме: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59734"/>
            <a:ext cx="6696744" cy="4682292"/>
          </a:xfrm>
        </p:spPr>
      </p:pic>
    </p:spTree>
    <p:extLst>
      <p:ext uri="{BB962C8B-B14F-4D97-AF65-F5344CB8AC3E}">
        <p14:creationId xmlns:p14="http://schemas.microsoft.com/office/powerpoint/2010/main" val="736095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ЗАЯВКА, </a:t>
            </a:r>
            <a:b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участие в конкурсном отборе социальных и гражданских инициатив (проектов)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725325"/>
              </p:ext>
            </p:extLst>
          </p:nvPr>
        </p:nvGraphicFramePr>
        <p:xfrm>
          <a:off x="508000" y="1052738"/>
          <a:ext cx="7520384" cy="5607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168"/>
                <a:gridCol w="1944216"/>
              </a:tblGrid>
              <a:tr h="7200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регистрации заявки: ______________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(заполняется сотрудником 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губернатора Пермского края)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заявки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(присваивается при регистрации)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304493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сведения о социальном проекте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0592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подпрограммы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указанное</a:t>
                      </a:r>
                      <a:b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пункте 1.1 Порядка определения объема и предоставления субсидий из бюджета Пермского края некоммерческим организациям, не являющимся государственными (муниципальными) учреждениями, на реализацию мероприятий отдельных подпрограмм государственной программы Пермского края «Общество и власть», утвержденной постановлением Правительства Пермского края</a:t>
                      </a:r>
                      <a:b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03 октября 2013 г. № 1326-п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1100007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указанное в </a:t>
                      </a:r>
                      <a:r>
                        <a:rPr lang="ru-RU" sz="1100" u="none" strike="noStrike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пункте 2.1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Порядка определения объема и предоставления субсидий из бюджета Пермского края некоммерческим организациям, не являющимся государственными (муниципальными) учреждениями, на реализацию мероприятий отдельных подпрограмм государственной программы Пермского края «Общество и власть», утвержденной постановлением Правительства Пермского края от 03 октября 2013 г. № 1326-п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37091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Номинация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на которую ориентирована социальная и гражданская инициатива (проект)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30350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социальной и гражданской инициативы (проекта)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30350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социальной и гражданской инициативы (проекта)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37937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группы социальной и гражданской инициативы (проекта)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45766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социальной и гражданской инициативы (проекта) (с указанием муниципальных образований Пермского края)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3373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реализации социальной и гражданской инициативы (проекта)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529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31582"/>
              </p:ext>
            </p:extLst>
          </p:nvPr>
        </p:nvGraphicFramePr>
        <p:xfrm>
          <a:off x="251520" y="31340"/>
          <a:ext cx="8280920" cy="675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44"/>
                <a:gridCol w="1584176"/>
              </a:tblGrid>
              <a:tr h="262416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социального проекта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бюджет социальной и гражданской инициативы (проекта),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субсидии, запрашиваемой из бюджета Пермского края,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привлеченных (собственных) средств не менее </a:t>
                      </a:r>
                      <a:r>
                        <a:rPr lang="ru-RU" sz="1100" dirty="0">
                          <a:solidFill>
                            <a:srgbClr val="FF3399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30 % от общего бюджета проекта</a:t>
                      </a:r>
                      <a:endParaRPr lang="ru-RU" sz="1100" dirty="0">
                        <a:solidFill>
                          <a:srgbClr val="FF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об организации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26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Полное наименование организации (в соответствии со свидетельством о внесении записи в Единый государственный реестр юридических лиц)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ИНН / КПП организации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Юридический адрес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Фактический адрес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46740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муниципального района (городского округа), на территории которого зарегистрирована некоммерческая организация – инициатор социальной и гражданской инициативы (проекта)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 / факс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электронной почты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сайта организации в информационно-телекоммуникационной сети «Интернет»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40426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Банковские реквизиты </a:t>
                      </a:r>
                      <a:b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(расчетный счет, наименование банка, корреспондентский счет, БИК)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40426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об основном виде деятельности некоммерческой организации, соответствующей целям предоставления субсидии на основании учредительных документов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74469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некоммерческой организации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(ФИО)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 (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подпись, печать)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262416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 о принятии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69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 Администрации губернатора Пермского края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(ФИО)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5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2160591"/>
            <a:ext cx="7160343" cy="21325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НАПИСАТЬ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26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8963" y="1196752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1. Ресурсные и кадровые возможности НКО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44824"/>
            <a:ext cx="6336704" cy="404988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Помещение </a:t>
            </a:r>
          </a:p>
          <a:p>
            <a:r>
              <a:rPr lang="ru-RU" sz="2200" dirty="0">
                <a:solidFill>
                  <a:schemeClr val="tx1"/>
                </a:solidFill>
                <a:latin typeface="Trebuchet MS" panose="020B0603020202020204" pitchFamily="34" charset="0"/>
              </a:rPr>
              <a:t>О</a:t>
            </a:r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борудование</a:t>
            </a:r>
          </a:p>
          <a:p>
            <a:r>
              <a:rPr lang="ru-RU" sz="2200" dirty="0">
                <a:solidFill>
                  <a:schemeClr val="tx1"/>
                </a:solidFill>
                <a:latin typeface="Trebuchet MS" panose="020B0603020202020204" pitchFamily="34" charset="0"/>
              </a:rPr>
              <a:t>С</a:t>
            </a:r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отрудники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Волонтёры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Партн</a:t>
            </a:r>
            <a:r>
              <a:rPr lang="ru-RU" sz="2200" dirty="0">
                <a:solidFill>
                  <a:schemeClr val="tx1"/>
                </a:solidFill>
                <a:latin typeface="Trebuchet MS" panose="020B0603020202020204" pitchFamily="34" charset="0"/>
              </a:rPr>
              <a:t>ё</a:t>
            </a:r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ры 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Информационные ресурсы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Реализованные проекты </a:t>
            </a:r>
          </a:p>
          <a:p>
            <a:pPr marL="0" indent="0">
              <a:buNone/>
            </a:pPr>
            <a:endParaRPr lang="ru-RU" sz="1600" i="1" dirty="0">
              <a:solidFill>
                <a:schemeClr val="tx1"/>
              </a:solidFill>
              <a:latin typeface="Trebuchet MS" panose="020B060302020202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«У </a:t>
            </a:r>
            <a:r>
              <a:rPr lang="ru-RU" sz="2800" i="1" dirty="0">
                <a:solidFill>
                  <a:srgbClr val="002060"/>
                </a:solidFill>
                <a:latin typeface="Trebuchet MS" panose="020B0603020202020204" pitchFamily="34" charset="0"/>
              </a:rPr>
              <a:t>нас есть опыт </a:t>
            </a:r>
            <a:r>
              <a:rPr lang="ru-RU" sz="2800" i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работы </a:t>
            </a:r>
            <a:r>
              <a:rPr lang="ru-RU" sz="2800" i="1" dirty="0">
                <a:solidFill>
                  <a:srgbClr val="002060"/>
                </a:solidFill>
                <a:latin typeface="Trebuchet MS" panose="020B0603020202020204" pitchFamily="34" charset="0"/>
              </a:rPr>
              <a:t>и ресурсы, позволяющие реализовать </a:t>
            </a:r>
            <a:r>
              <a:rPr lang="ru-RU" sz="2800" i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проект</a:t>
            </a:r>
            <a:r>
              <a:rPr lang="ru-RU" sz="2800" i="1" dirty="0" smtClean="0">
                <a:solidFill>
                  <a:srgbClr val="002060"/>
                </a:solidFill>
                <a:latin typeface="Trebuchet MS" panose="020B0603020202020204" pitchFamily="34" charset="0"/>
                <a:cs typeface="Times New Roman" pitchFamily="18" charset="0"/>
              </a:rPr>
              <a:t>» </a:t>
            </a:r>
            <a:endParaRPr lang="ru-RU" sz="2800" i="1" dirty="0">
              <a:solidFill>
                <a:srgbClr val="002060"/>
              </a:solidFill>
              <a:latin typeface="Trebuchet MS" panose="020B0603020202020204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08520" y="404664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endParaRPr lang="ru-RU" sz="28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403648" y="4365104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723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8560" y="722810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2. </a:t>
            </a:r>
            <a:r>
              <a:rPr lang="ru-RU" sz="2200" b="1" dirty="0">
                <a:solidFill>
                  <a:srgbClr val="0070C0"/>
                </a:solidFill>
              </a:rPr>
              <a:t>Общая характеристика </a:t>
            </a:r>
            <a:r>
              <a:rPr lang="ru-RU" sz="2200" b="1" dirty="0" smtClean="0">
                <a:solidFill>
                  <a:srgbClr val="0070C0"/>
                </a:solidFill>
              </a:rPr>
              <a:t>ситуации</a:t>
            </a:r>
            <a:br>
              <a:rPr lang="ru-RU" sz="2200" b="1" dirty="0" smtClean="0">
                <a:solidFill>
                  <a:srgbClr val="0070C0"/>
                </a:solidFill>
              </a:rPr>
            </a:br>
            <a:r>
              <a:rPr lang="ru-RU" sz="2200" b="1" dirty="0" smtClean="0">
                <a:solidFill>
                  <a:srgbClr val="0070C0"/>
                </a:solidFill>
              </a:rPr>
              <a:t> </a:t>
            </a:r>
            <a:r>
              <a:rPr lang="ru-RU" sz="2200" b="1" dirty="0">
                <a:solidFill>
                  <a:srgbClr val="0070C0"/>
                </a:solidFill>
              </a:rPr>
              <a:t>(</a:t>
            </a:r>
            <a:r>
              <a:rPr lang="ru-RU" sz="2200" b="1" dirty="0" smtClean="0">
                <a:solidFill>
                  <a:srgbClr val="0070C0"/>
                </a:solidFill>
              </a:rPr>
              <a:t>постановка проблемы) 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52536" y="1563825"/>
            <a:ext cx="8208912" cy="2995226"/>
          </a:xfrm>
          <a:ln>
            <a:noFill/>
          </a:ln>
        </p:spPr>
        <p:txBody>
          <a:bodyPr>
            <a:normAutofit fontScale="32500" lnSpcReduction="20000"/>
          </a:bodyPr>
          <a:lstStyle/>
          <a:p>
            <a:pPr lvl="3"/>
            <a:r>
              <a:rPr lang="ru-RU" sz="6000" dirty="0" smtClean="0">
                <a:solidFill>
                  <a:srgbClr val="002060"/>
                </a:solidFill>
              </a:rPr>
              <a:t>материалы </a:t>
            </a:r>
            <a:r>
              <a:rPr lang="ru-RU" sz="6000" dirty="0">
                <a:solidFill>
                  <a:srgbClr val="002060"/>
                </a:solidFill>
              </a:rPr>
              <a:t>социологических исследований</a:t>
            </a:r>
          </a:p>
          <a:p>
            <a:pPr lvl="3"/>
            <a:r>
              <a:rPr lang="ru-RU" sz="6000" dirty="0">
                <a:solidFill>
                  <a:srgbClr val="002060"/>
                </a:solidFill>
              </a:rPr>
              <a:t>статистические данные, результаты опросов</a:t>
            </a:r>
          </a:p>
          <a:p>
            <a:pPr lvl="3"/>
            <a:r>
              <a:rPr lang="ru-RU" sz="6000" dirty="0">
                <a:solidFill>
                  <a:srgbClr val="002060"/>
                </a:solidFill>
              </a:rPr>
              <a:t>ссылки на опыт работы</a:t>
            </a:r>
          </a:p>
          <a:p>
            <a:pPr lvl="3"/>
            <a:r>
              <a:rPr lang="ru-RU" sz="6000" dirty="0">
                <a:solidFill>
                  <a:srgbClr val="002060"/>
                </a:solidFill>
              </a:rPr>
              <a:t>мониторинг и анализ СМИ</a:t>
            </a:r>
          </a:p>
          <a:p>
            <a:pPr lvl="3"/>
            <a:r>
              <a:rPr lang="ru-RU" sz="6000" dirty="0">
                <a:solidFill>
                  <a:srgbClr val="002060"/>
                </a:solidFill>
              </a:rPr>
              <a:t>мониторинг деятельности иных организаций и учреждений</a:t>
            </a:r>
          </a:p>
          <a:p>
            <a:pPr lvl="3"/>
            <a:r>
              <a:rPr lang="ru-RU" sz="6000" dirty="0">
                <a:solidFill>
                  <a:srgbClr val="002060"/>
                </a:solidFill>
              </a:rPr>
              <a:t>соответствие долгосрочным целям и приоритетам Стратегии социально-экономического развития Пермского края до 2026 года</a:t>
            </a:r>
            <a:endParaRPr lang="ru-RU" sz="6000" dirty="0"/>
          </a:p>
          <a:p>
            <a:pPr marL="1371600" lvl="3" indent="0" algn="r">
              <a:buNone/>
            </a:pPr>
            <a:endParaRPr lang="ru-RU" sz="3600" i="1" dirty="0">
              <a:solidFill>
                <a:srgbClr val="002060"/>
              </a:solidFill>
              <a:latin typeface="Trebuchet MS" panose="020B0603020202020204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38560" y="18864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endParaRPr lang="ru-RU" sz="2800" b="1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835696" y="4559051"/>
            <a:ext cx="5184576" cy="21883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700" lvl="3" indent="0">
              <a:buNone/>
            </a:pPr>
            <a:r>
              <a:rPr lang="ru-RU" sz="5000" b="1" dirty="0" smtClean="0">
                <a:solidFill>
                  <a:srgbClr val="002060"/>
                </a:solidFill>
              </a:rPr>
              <a:t>Типичные ошибки:</a:t>
            </a:r>
          </a:p>
          <a:p>
            <a:r>
              <a:rPr lang="ru-RU" sz="5500" dirty="0" smtClean="0">
                <a:solidFill>
                  <a:srgbClr val="002060"/>
                </a:solidFill>
              </a:rPr>
              <a:t>неконкретно</a:t>
            </a:r>
          </a:p>
          <a:p>
            <a:r>
              <a:rPr lang="ru-RU" sz="5500" dirty="0" smtClean="0">
                <a:solidFill>
                  <a:srgbClr val="002060"/>
                </a:solidFill>
              </a:rPr>
              <a:t>не аргументированно</a:t>
            </a:r>
          </a:p>
          <a:p>
            <a:r>
              <a:rPr lang="ru-RU" sz="5500" dirty="0" smtClean="0">
                <a:solidFill>
                  <a:srgbClr val="002060"/>
                </a:solidFill>
              </a:rPr>
              <a:t>глобально</a:t>
            </a:r>
          </a:p>
          <a:p>
            <a:r>
              <a:rPr lang="ru-RU" sz="5500" dirty="0" smtClean="0">
                <a:solidFill>
                  <a:srgbClr val="002060"/>
                </a:solidFill>
              </a:rPr>
              <a:t>«никто, кроме нас, этим не занимается»</a:t>
            </a:r>
          </a:p>
        </p:txBody>
      </p:sp>
    </p:spTree>
    <p:extLst>
      <p:ext uri="{BB962C8B-B14F-4D97-AF65-F5344CB8AC3E}">
        <p14:creationId xmlns:p14="http://schemas.microsoft.com/office/powerpoint/2010/main" val="1297413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8560" y="722810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3. Цель и задачи социальной инициативы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794" y="1340768"/>
            <a:ext cx="7480017" cy="4896544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ЦЕЛЬ-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конечный результат, на достижение которого направлен 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проект. 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  <a:p>
            <a:pPr marL="0" indent="0">
              <a:buNone/>
            </a:pPr>
            <a:r>
              <a:rPr lang="ru-RU" i="1" dirty="0" smtClean="0"/>
              <a:t>	</a:t>
            </a:r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ЗАДАЧИ - конкретные шаги-действия</a:t>
            </a:r>
            <a:r>
              <a:rPr lang="ru-RU" sz="2000" dirty="0">
                <a:solidFill>
                  <a:srgbClr val="002060"/>
                </a:solidFill>
              </a:rPr>
              <a:t>, которые необходимо осуществить для достижения </a:t>
            </a:r>
            <a:r>
              <a:rPr lang="ru-RU" sz="2000" dirty="0" smtClean="0">
                <a:solidFill>
                  <a:srgbClr val="002060"/>
                </a:solidFill>
              </a:rPr>
              <a:t>цели</a:t>
            </a:r>
          </a:p>
          <a:p>
            <a:pPr marL="0" indent="0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Типичные ошибки: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неконкретны</a:t>
            </a:r>
            <a:endParaRPr lang="ru-RU" sz="2200" dirty="0">
              <a:solidFill>
                <a:srgbClr val="002060"/>
              </a:solidFill>
            </a:endParaRPr>
          </a:p>
          <a:p>
            <a:r>
              <a:rPr lang="ru-RU" sz="2200" dirty="0" smtClean="0">
                <a:solidFill>
                  <a:srgbClr val="002060"/>
                </a:solidFill>
              </a:rPr>
              <a:t>не измеримы</a:t>
            </a:r>
            <a:endParaRPr lang="ru-RU" sz="2200" dirty="0">
              <a:solidFill>
                <a:srgbClr val="002060"/>
              </a:solidFill>
            </a:endParaRPr>
          </a:p>
          <a:p>
            <a:r>
              <a:rPr lang="ru-RU" sz="2200" dirty="0" smtClean="0">
                <a:solidFill>
                  <a:srgbClr val="002060"/>
                </a:solidFill>
              </a:rPr>
              <a:t>глобальны</a:t>
            </a:r>
            <a:endParaRPr lang="ru-RU" sz="2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38560" y="18864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endParaRPr lang="ru-RU" sz="2800" b="1" dirty="0"/>
          </a:p>
        </p:txBody>
      </p:sp>
      <p:graphicFrame>
        <p:nvGraphicFramePr>
          <p:cNvPr id="6" name="Объект 1"/>
          <p:cNvGraphicFramePr>
            <a:graphicFrameLocks/>
          </p:cNvGraphicFramePr>
          <p:nvPr>
            <p:extLst/>
          </p:nvPr>
        </p:nvGraphicFramePr>
        <p:xfrm>
          <a:off x="386184" y="1844824"/>
          <a:ext cx="7704856" cy="20170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1177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S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M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A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  <a:effectLst/>
                        </a:rPr>
                        <a:t>R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2060"/>
                          </a:solidFill>
                        </a:rPr>
                        <a:t>T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5013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Specific (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Конкретный)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Measurable (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Измеримый)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Attainable, Achievable (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Достижимый)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Relevant (realistic) (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Актуальный и реалистичный)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Time-bound (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Ограниченный во времени)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377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Что именно необходимо достигнуть? 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Чем будет измеряться результат?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 счёт чего планируется достигнуть цели?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Действительно ли выполнение позволит достичь желаемой цели?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 какие сроки возможно</a:t>
                      </a:r>
                      <a:r>
                        <a:rPr lang="ru-RU" sz="14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достижение?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290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8560" y="722810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4. Целевая группа (группы)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038" y="1340768"/>
            <a:ext cx="7776864" cy="4536504"/>
          </a:xfrm>
          <a:ln>
            <a:noFill/>
          </a:ln>
        </p:spPr>
        <p:txBody>
          <a:bodyPr>
            <a:normAutofit fontScale="92500"/>
          </a:bodyPr>
          <a:lstStyle/>
          <a:p>
            <a:pPr lvl="2"/>
            <a:r>
              <a:rPr lang="ru-RU" sz="2400" dirty="0" smtClean="0">
                <a:solidFill>
                  <a:srgbClr val="002060"/>
                </a:solidFill>
              </a:rPr>
              <a:t>Кто выиграет </a:t>
            </a:r>
            <a:r>
              <a:rPr lang="ru-RU" sz="2400" dirty="0">
                <a:solidFill>
                  <a:srgbClr val="002060"/>
                </a:solidFill>
              </a:rPr>
              <a:t>в результате </a:t>
            </a:r>
            <a:r>
              <a:rPr lang="ru-RU" sz="2400" dirty="0" smtClean="0">
                <a:solidFill>
                  <a:srgbClr val="002060"/>
                </a:solidFill>
              </a:rPr>
              <a:t>реализации проекта? (конкретно)</a:t>
            </a:r>
          </a:p>
          <a:p>
            <a:pPr lvl="2"/>
            <a:r>
              <a:rPr lang="ru-RU" sz="2400" dirty="0" smtClean="0">
                <a:solidFill>
                  <a:srgbClr val="002060"/>
                </a:solidFill>
              </a:rPr>
              <a:t>Количество </a:t>
            </a:r>
            <a:r>
              <a:rPr lang="ru-RU" sz="2400" dirty="0">
                <a:solidFill>
                  <a:srgbClr val="002060"/>
                </a:solidFill>
              </a:rPr>
              <a:t>участников социальной и гражданской инициативы (проекта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</a:p>
          <a:p>
            <a:pPr lvl="2"/>
            <a:r>
              <a:rPr lang="ru-RU" sz="2400" dirty="0">
                <a:solidFill>
                  <a:srgbClr val="002060"/>
                </a:solidFill>
              </a:rPr>
              <a:t>П</a:t>
            </a:r>
            <a:r>
              <a:rPr lang="ru-RU" sz="2400" dirty="0" smtClean="0">
                <a:solidFill>
                  <a:srgbClr val="002060"/>
                </a:solidFill>
              </a:rPr>
              <a:t>еречень </a:t>
            </a:r>
            <a:r>
              <a:rPr lang="ru-RU" sz="2400" dirty="0">
                <a:solidFill>
                  <a:srgbClr val="002060"/>
                </a:solidFill>
              </a:rPr>
              <a:t>муниципальных образований Пермского края, охватываемых мероприятиями </a:t>
            </a:r>
            <a:r>
              <a:rPr lang="ru-RU" sz="2400" dirty="0" smtClean="0">
                <a:solidFill>
                  <a:srgbClr val="002060"/>
                </a:solidFill>
              </a:rPr>
              <a:t>проекта</a:t>
            </a:r>
            <a:endParaRPr lang="ru-RU" sz="2400" dirty="0"/>
          </a:p>
          <a:p>
            <a:pPr marL="0" indent="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Типичные </a:t>
            </a:r>
            <a:r>
              <a:rPr lang="ru-RU" sz="2000" b="1" dirty="0">
                <a:solidFill>
                  <a:srgbClr val="002060"/>
                </a:solidFill>
              </a:rPr>
              <a:t>ошибки: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Неконкретны (</a:t>
            </a:r>
            <a:r>
              <a:rPr lang="ru-RU" sz="2200" strike="sngStrike" dirty="0" smtClean="0">
                <a:solidFill>
                  <a:srgbClr val="002060"/>
                </a:solidFill>
              </a:rPr>
              <a:t>население ПК</a:t>
            </a:r>
            <a:r>
              <a:rPr lang="ru-RU" sz="2200" dirty="0" smtClean="0">
                <a:solidFill>
                  <a:srgbClr val="002060"/>
                </a:solidFill>
              </a:rPr>
              <a:t>, </a:t>
            </a:r>
            <a:r>
              <a:rPr lang="ru-RU" sz="2200" strike="sngStrike" dirty="0" smtClean="0">
                <a:solidFill>
                  <a:srgbClr val="002060"/>
                </a:solidFill>
              </a:rPr>
              <a:t>жители ПК</a:t>
            </a:r>
            <a:r>
              <a:rPr lang="ru-RU" sz="22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ru-RU" sz="2200" dirty="0" smtClean="0">
                <a:solidFill>
                  <a:srgbClr val="002060"/>
                </a:solidFill>
              </a:rPr>
              <a:t>Нереалистичны </a:t>
            </a:r>
            <a:endParaRPr lang="ru-RU" sz="2200" dirty="0">
              <a:solidFill>
                <a:srgbClr val="002060"/>
              </a:solidFill>
            </a:endParaRPr>
          </a:p>
          <a:p>
            <a:r>
              <a:rPr lang="ru-RU" sz="2200" dirty="0" smtClean="0">
                <a:solidFill>
                  <a:srgbClr val="002060"/>
                </a:solidFill>
              </a:rPr>
              <a:t>Без указания географии проекта</a:t>
            </a:r>
          </a:p>
          <a:p>
            <a:endParaRPr lang="ru-RU" sz="2200" dirty="0">
              <a:solidFill>
                <a:srgbClr val="002060"/>
              </a:solidFill>
            </a:endParaRPr>
          </a:p>
          <a:p>
            <a:pPr marL="685800" lvl="2" indent="0">
              <a:buNone/>
            </a:pP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38560" y="18864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67854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8560" y="722810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5. Механизм достижения результатов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7704856" cy="4896544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Доступное, краткое </a:t>
            </a:r>
            <a:r>
              <a:rPr lang="ru-RU" sz="2000" dirty="0">
                <a:solidFill>
                  <a:srgbClr val="002060"/>
                </a:solidFill>
              </a:rPr>
              <a:t>описание основных </a:t>
            </a:r>
            <a:r>
              <a:rPr lang="ru-RU" sz="2000" dirty="0" smtClean="0">
                <a:solidFill>
                  <a:srgbClr val="002060"/>
                </a:solidFill>
              </a:rPr>
              <a:t>форм работы и мероприятий, видов деятельности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Как и кем будет осуществляться управление проектом?</a:t>
            </a:r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Как</a:t>
            </a:r>
            <a:r>
              <a:rPr lang="ru-RU" sz="2000" dirty="0">
                <a:solidFill>
                  <a:srgbClr val="002060"/>
                </a:solidFill>
              </a:rPr>
              <a:t>, с кем, когда и где будет </a:t>
            </a:r>
            <a:r>
              <a:rPr lang="ru-RU" sz="2000" dirty="0" smtClean="0">
                <a:solidFill>
                  <a:srgbClr val="002060"/>
                </a:solidFill>
              </a:rPr>
              <a:t>реализовываться проект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Как будет осуществляться информационное сопровождение проекта?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Типичные </a:t>
            </a:r>
            <a:r>
              <a:rPr lang="ru-RU" sz="2000" b="1" dirty="0">
                <a:solidFill>
                  <a:srgbClr val="002060"/>
                </a:solidFill>
              </a:rPr>
              <a:t>ошибки: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неконкретно</a:t>
            </a:r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отсутствует причинно</a:t>
            </a:r>
            <a:r>
              <a:rPr lang="ru-RU" sz="2000" dirty="0">
                <a:solidFill>
                  <a:srgbClr val="002060"/>
                </a:solidFill>
              </a:rPr>
              <a:t>-</a:t>
            </a:r>
            <a:r>
              <a:rPr lang="ru-RU" sz="2000" dirty="0" smtClean="0">
                <a:solidFill>
                  <a:srgbClr val="002060"/>
                </a:solidFill>
              </a:rPr>
              <a:t>следственная </a:t>
            </a:r>
            <a:r>
              <a:rPr lang="ru-RU" sz="2000" dirty="0">
                <a:solidFill>
                  <a:srgbClr val="002060"/>
                </a:solidFill>
              </a:rPr>
              <a:t>связь между </a:t>
            </a:r>
            <a:r>
              <a:rPr lang="ru-RU" sz="2000" dirty="0" smtClean="0">
                <a:solidFill>
                  <a:srgbClr val="002060"/>
                </a:solidFill>
              </a:rPr>
              <a:t>проблемой, целью и </a:t>
            </a:r>
            <a:r>
              <a:rPr lang="ru-RU" sz="2000" dirty="0">
                <a:solidFill>
                  <a:srgbClr val="002060"/>
                </a:solidFill>
              </a:rPr>
              <a:t>предложенными видами </a:t>
            </a:r>
            <a:r>
              <a:rPr lang="ru-RU" sz="2000" dirty="0" smtClean="0">
                <a:solidFill>
                  <a:srgbClr val="002060"/>
                </a:solidFill>
              </a:rPr>
              <a:t>деятельности</a:t>
            </a:r>
            <a:endParaRPr lang="ru-RU" sz="2000" dirty="0">
              <a:solidFill>
                <a:srgbClr val="002060"/>
              </a:solidFill>
            </a:endParaRPr>
          </a:p>
          <a:p>
            <a:endParaRPr lang="ru-RU" sz="1800" dirty="0"/>
          </a:p>
          <a:p>
            <a:pPr marL="1028700" lvl="3" indent="0">
              <a:buNone/>
            </a:pPr>
            <a:endParaRPr lang="ru-RU" sz="3100" dirty="0"/>
          </a:p>
          <a:p>
            <a:pPr marL="0" indent="0" algn="ctr"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38560" y="18864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02761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8560" y="722810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6. Календарный план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636912"/>
            <a:ext cx="7704856" cy="4896544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2060"/>
                </a:solidFill>
                <a:sym typeface="Wingdings"/>
              </a:rPr>
              <a:t>Требования к </a:t>
            </a:r>
            <a:r>
              <a:rPr lang="ru-RU" sz="2000" b="1" dirty="0" smtClean="0">
                <a:solidFill>
                  <a:srgbClr val="002060"/>
                </a:solidFill>
                <a:sym typeface="Wingdings"/>
              </a:rPr>
              <a:t>мероприятиям: </a:t>
            </a:r>
            <a:endParaRPr lang="ru-RU" sz="2000" b="1" dirty="0">
              <a:solidFill>
                <a:srgbClr val="002060"/>
              </a:solidFill>
              <a:sym typeface="Wingdings"/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соответствие цели и задачам проекта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реалистичность </a:t>
            </a:r>
            <a:r>
              <a:rPr lang="ru-RU" sz="2000" dirty="0">
                <a:solidFill>
                  <a:srgbClr val="002060"/>
                </a:solidFill>
              </a:rPr>
              <a:t>и </a:t>
            </a:r>
            <a:r>
              <a:rPr lang="ru-RU" sz="2000" dirty="0" smtClean="0">
                <a:solidFill>
                  <a:srgbClr val="002060"/>
                </a:solidFill>
              </a:rPr>
              <a:t>выполнимость</a:t>
            </a:r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равномерное распределение по времени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1028700" lvl="3" indent="0">
              <a:buNone/>
            </a:pPr>
            <a:endParaRPr lang="ru-RU" sz="3100" dirty="0"/>
          </a:p>
          <a:p>
            <a:pPr marL="0" indent="0" algn="ctr"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38560" y="18864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11560" y="1694739"/>
          <a:ext cx="7184554" cy="750063"/>
        </p:xfrm>
        <a:graphic>
          <a:graphicData uri="http://schemas.openxmlformats.org/drawingml/2006/table">
            <a:tbl>
              <a:tblPr firstRow="1" firstCol="1" bandRow="1"/>
              <a:tblGrid>
                <a:gridCol w="11632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371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п.п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598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9685" y="1133128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7. Внутренний мониторинг проекта</a:t>
            </a: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98340"/>
            <a:ext cx="7704856" cy="3168352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Описание технологии мониторинга </a:t>
            </a:r>
            <a:r>
              <a:rPr lang="ru-RU" sz="2000" dirty="0">
                <a:solidFill>
                  <a:srgbClr val="002060"/>
                </a:solidFill>
              </a:rPr>
              <a:t>и оценки </a:t>
            </a:r>
            <a:r>
              <a:rPr lang="ru-RU" sz="2000" dirty="0" smtClean="0">
                <a:solidFill>
                  <a:srgbClr val="002060"/>
                </a:solidFill>
              </a:rPr>
              <a:t>проекта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Наличие </a:t>
            </a:r>
            <a:r>
              <a:rPr lang="ru-RU" sz="2000" dirty="0">
                <a:solidFill>
                  <a:srgbClr val="002060"/>
                </a:solidFill>
              </a:rPr>
              <a:t>ясных, обоснованных и реалистичных качественных и количественных </a:t>
            </a:r>
            <a:r>
              <a:rPr lang="ru-RU" sz="2000" dirty="0" smtClean="0">
                <a:solidFill>
                  <a:srgbClr val="002060"/>
                </a:solidFill>
              </a:rPr>
              <a:t>индикаторов</a:t>
            </a:r>
            <a:endParaRPr lang="ru-RU" sz="2000" dirty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1028700" lvl="3" indent="0">
              <a:buNone/>
            </a:pPr>
            <a:endParaRPr lang="ru-RU" sz="3100" dirty="0"/>
          </a:p>
          <a:p>
            <a:pPr marL="0" indent="0" algn="ctr"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97919" y="36866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endParaRPr lang="ru-RU" sz="2800" b="1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185446" y="3284984"/>
            <a:ext cx="8323371" cy="9361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200" b="1" smtClean="0">
                <a:solidFill>
                  <a:srgbClr val="0070C0"/>
                </a:solidFill>
              </a:rPr>
              <a:t>8. Срок реализации проекта</a:t>
            </a:r>
            <a:r>
              <a:rPr lang="ru-RU" sz="2000" b="1" smtClean="0">
                <a:solidFill>
                  <a:srgbClr val="0070C0"/>
                </a:solidFill>
              </a:rPr>
              <a:t/>
            </a:r>
            <a:br>
              <a:rPr lang="ru-RU" sz="2000" b="1" smtClean="0">
                <a:solidFill>
                  <a:srgbClr val="0070C0"/>
                </a:solidFill>
              </a:rPr>
            </a:br>
            <a:r>
              <a:rPr lang="ru-RU" sz="2000" b="1" smtClean="0">
                <a:solidFill>
                  <a:srgbClr val="0070C0"/>
                </a:solidFill>
              </a:rPr>
              <a:t/>
            </a:r>
            <a:br>
              <a:rPr lang="ru-RU" sz="2000" b="1" smtClean="0">
                <a:solidFill>
                  <a:srgbClr val="0070C0"/>
                </a:solidFill>
              </a:rPr>
            </a:br>
            <a:endParaRPr lang="ru-RU" sz="2500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16055" y="3861048"/>
            <a:ext cx="7704856" cy="48965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rgbClr val="002060"/>
                </a:solidFill>
              </a:rPr>
              <a:t>ДАТЫ начала и завершения проекта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Продолжительность проекта в календарных днях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Font typeface="Wingdings 3" charset="2"/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Font typeface="Wingdings 3" charset="2"/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1028700" lvl="3" indent="0">
              <a:buFont typeface="Wingdings 3" charset="2"/>
              <a:buNone/>
            </a:pPr>
            <a:endParaRPr lang="ru-RU" sz="3100" dirty="0" smtClean="0"/>
          </a:p>
          <a:p>
            <a:pPr marL="0" indent="0" algn="ctr">
              <a:buFont typeface="Wingdings 3" charset="2"/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1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9. Количественные и качественные результаты</a:t>
            </a: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/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Что будет сделано?</a:t>
            </a:r>
            <a:endParaRPr lang="ru-RU" sz="2000" b="1" dirty="0"/>
          </a:p>
        </p:txBody>
      </p:sp>
      <p:graphicFrame>
        <p:nvGraphicFramePr>
          <p:cNvPr id="13" name="Объект 3"/>
          <p:cNvGraphicFramePr>
            <a:graphicFrameLocks/>
          </p:cNvGraphicFramePr>
          <p:nvPr>
            <p:extLst/>
          </p:nvPr>
        </p:nvGraphicFramePr>
        <p:xfrm>
          <a:off x="111999" y="1340768"/>
          <a:ext cx="8208912" cy="371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262"/>
                <a:gridCol w="1608970"/>
                <a:gridCol w="2664296"/>
                <a:gridCol w="936104"/>
                <a:gridCol w="1224136"/>
                <a:gridCol w="1296144"/>
              </a:tblGrid>
              <a:tr h="5327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п/п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показателя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проекта (мероприятия)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План.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показ-ля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на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который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запланир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достиж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-е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показателя</a:t>
                      </a:r>
                    </a:p>
                  </a:txBody>
                  <a:tcPr marL="68580" marR="68580" marT="0" marB="0"/>
                </a:tc>
              </a:tr>
              <a:tr h="495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Социальный проект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«НАИМЕНОВАНИЕ»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окончания проекта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5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мероприятий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2.1.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 Наименование мероприятия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4468">
                <a:tc rowSpan="4">
                  <a:txBody>
                    <a:bodyPr/>
                    <a:lstStyle/>
                    <a:p>
                      <a:endParaRPr lang="ru-RU" sz="1600">
                        <a:latin typeface="+mj-lt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ru-RU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2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.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3.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2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2.4.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4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j-lt"/>
                        </a:rPr>
                        <a:t>…</a:t>
                      </a:r>
                      <a:endParaRPr lang="ru-RU" sz="1600" dirty="0"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FFC000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+mj-lt"/>
                      </a:endParaRPr>
                    </a:p>
                  </a:txBody>
                  <a:tcPr marL="68580" marR="68580" marT="0" marB="0"/>
                </a:tc>
              </a:tr>
              <a:tr h="7169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2.n. Информирование о ходе реализации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C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07504" y="5085184"/>
            <a:ext cx="8280920" cy="9361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</a:rPr>
              <a:t>К чему это приведет? (социальный эффект для целевой группы)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002060"/>
                </a:solidFill>
                <a:ea typeface="Times New Roman"/>
                <a:cs typeface="Times New Roman"/>
                <a:sym typeface="Wingdings"/>
              </a:rPr>
              <a:t>с</a:t>
            </a:r>
            <a:r>
              <a:rPr lang="ru-RU" sz="1800" dirty="0" smtClean="0">
                <a:solidFill>
                  <a:srgbClr val="002060"/>
                </a:solidFill>
                <a:ea typeface="Times New Roman"/>
                <a:cs typeface="Times New Roman"/>
              </a:rPr>
              <a:t>оздана инфраструктура</a:t>
            </a:r>
            <a:endParaRPr lang="ru-RU" sz="1800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>
                <a:solidFill>
                  <a:srgbClr val="002060"/>
                </a:solidFill>
                <a:cs typeface="Times New Roman"/>
                <a:sym typeface="Wingdings"/>
              </a:rPr>
              <a:t>с</a:t>
            </a:r>
            <a:r>
              <a:rPr lang="ru-RU" sz="1800" dirty="0">
                <a:solidFill>
                  <a:srgbClr val="002060"/>
                </a:solidFill>
                <a:ea typeface="Times New Roman"/>
                <a:cs typeface="Times New Roman"/>
              </a:rPr>
              <a:t>нижены барьеры … </a:t>
            </a: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347864" y="5114337"/>
            <a:ext cx="4104457" cy="9361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endParaRPr lang="ru-RU" sz="1800" dirty="0" smtClean="0">
              <a:solidFill>
                <a:srgbClr val="002060"/>
              </a:solidFill>
              <a:cs typeface="Times New Roman"/>
              <a:sym typeface="Wingdings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 smtClean="0">
                <a:solidFill>
                  <a:srgbClr val="002060"/>
                </a:solidFill>
                <a:cs typeface="Times New Roman"/>
                <a:sym typeface="Wingdings"/>
              </a:rPr>
              <a:t>п</a:t>
            </a:r>
            <a:r>
              <a:rPr lang="ru-RU" sz="1800" dirty="0" smtClean="0">
                <a:solidFill>
                  <a:srgbClr val="002060"/>
                </a:solidFill>
                <a:ea typeface="Times New Roman"/>
                <a:cs typeface="Times New Roman"/>
              </a:rPr>
              <a:t>овышена </a:t>
            </a:r>
            <a:r>
              <a:rPr lang="ru-RU" sz="1800" dirty="0">
                <a:solidFill>
                  <a:srgbClr val="002060"/>
                </a:solidFill>
                <a:ea typeface="Times New Roman"/>
                <a:cs typeface="Times New Roman"/>
              </a:rPr>
              <a:t>компетенция…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>
                <a:solidFill>
                  <a:srgbClr val="002060"/>
                </a:solidFill>
                <a:cs typeface="Times New Roman"/>
                <a:sym typeface="Wingdings"/>
              </a:rPr>
              <a:t>р</a:t>
            </a:r>
            <a:r>
              <a:rPr lang="ru-RU" sz="1800" dirty="0">
                <a:solidFill>
                  <a:srgbClr val="002060"/>
                </a:solidFill>
                <a:ea typeface="Times New Roman"/>
                <a:cs typeface="Times New Roman"/>
              </a:rPr>
              <a:t>асширен доступ...</a:t>
            </a: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753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7919" y="1556792"/>
            <a:ext cx="8323371" cy="936104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</a:rPr>
              <a:t>10. Дальнейшие перспективы развития проекта</a:t>
            </a:r>
            <a:endParaRPr lang="ru-RU" sz="25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98340"/>
            <a:ext cx="7704856" cy="3168352"/>
          </a:xfrm>
          <a:ln>
            <a:noFill/>
          </a:ln>
        </p:spPr>
        <p:txBody>
          <a:bodyPr>
            <a:normAutofit/>
          </a:bodyPr>
          <a:lstStyle/>
          <a:p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1028700" lvl="3" indent="0">
              <a:buNone/>
            </a:pPr>
            <a:endParaRPr lang="ru-RU" sz="3100" dirty="0"/>
          </a:p>
          <a:p>
            <a:pPr marL="0" indent="0" algn="ctr"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-197919" y="36866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Описание социальной инициативы </a:t>
            </a:r>
            <a:endParaRPr lang="ru-RU" sz="2800" b="1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-252536" y="2204864"/>
            <a:ext cx="7836221" cy="475252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700" lvl="3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Возможность продолжать социальную и гражданскую инициативу (проект) в течение 12 календарных месяцев после получения </a:t>
            </a:r>
            <a:r>
              <a:rPr lang="ru-RU" sz="2000" dirty="0" smtClean="0">
                <a:solidFill>
                  <a:srgbClr val="002060"/>
                </a:solidFill>
              </a:rPr>
              <a:t>субсидии </a:t>
            </a:r>
            <a:endParaRPr lang="ru-RU" sz="2000" dirty="0">
              <a:solidFill>
                <a:srgbClr val="002060"/>
              </a:solidFill>
            </a:endParaRPr>
          </a:p>
          <a:p>
            <a:pPr marL="1028700" lvl="3" indent="0">
              <a:buFont typeface="Wingdings 3" charset="2"/>
              <a:buNone/>
            </a:pPr>
            <a:endParaRPr lang="ru-RU" sz="3100" dirty="0" smtClean="0"/>
          </a:p>
          <a:p>
            <a:pPr marL="0" indent="0" algn="ctr">
              <a:buFont typeface="Wingdings 3" charset="2"/>
              <a:buNone/>
            </a:pPr>
            <a:endParaRPr lang="ru-RU" sz="2800" i="1" dirty="0" smtClean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873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4731"/>
            <a:ext cx="8229600" cy="706090"/>
          </a:xfrm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800" b="1" dirty="0">
                <a:solidFill>
                  <a:srgbClr val="0070C0"/>
                </a:solidFill>
              </a:rPr>
              <a:t>Критерии </a:t>
            </a:r>
            <a:r>
              <a:rPr lang="ru-RU" sz="2800" b="1" dirty="0" smtClean="0">
                <a:solidFill>
                  <a:srgbClr val="0070C0"/>
                </a:solidFill>
              </a:rPr>
              <a:t>оценки социального проекта</a:t>
            </a:r>
            <a:r>
              <a:rPr lang="ru-RU" sz="4000" b="1" dirty="0">
                <a:solidFill>
                  <a:srgbClr val="002060"/>
                </a:solidFill>
              </a:rPr>
              <a:t/>
            </a:r>
            <a:br>
              <a:rPr lang="ru-RU" sz="4000" b="1" dirty="0">
                <a:solidFill>
                  <a:srgbClr val="002060"/>
                </a:solidFill>
              </a:rPr>
            </a:br>
            <a:endParaRPr lang="ru-RU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-1" y="620686"/>
          <a:ext cx="9144000" cy="563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774"/>
                <a:gridCol w="5153536"/>
                <a:gridCol w="1049311"/>
                <a:gridCol w="1199214"/>
                <a:gridCol w="1274165"/>
              </a:tblGrid>
              <a:tr h="61805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оценки 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социального проекта 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Коэффициенты значимости 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заявок с запрашиваемой суммой субсидии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350 тыс. руб.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350 тыс. руб. и не более 800 тыс. руб.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800 тыс. руб. и не более 1,5 млн. руб.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10308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Актуальность, своевременность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соответствие долгосрочным целям и приоритетам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Стратегии</a:t>
                      </a:r>
                      <a:r>
                        <a:rPr lang="ru-RU" sz="1800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оциально-экономического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 Пермского края до 2026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9534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Логическая связность и реализуемость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соответствие мероприятий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 его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целям, задачам и ожидаемым результатам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60414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Адресность, ориентированность социального проекта на конкретную группу населения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7325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эффективность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соотношению затрат и ожидаемых результатов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61048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Оригинальность, </a:t>
                      </a:r>
                      <a:r>
                        <a:rPr lang="ru-RU" sz="1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инновационность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552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0" y="2204864"/>
          <a:ext cx="9143999" cy="4653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774"/>
                <a:gridCol w="5153536"/>
                <a:gridCol w="1049311"/>
                <a:gridCol w="1199213"/>
                <a:gridCol w="1274165"/>
              </a:tblGrid>
              <a:tr h="8257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Собственный вклад 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НКО </a:t>
                      </a: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 дополнительные ресурсы, привлекаемые на реализацию 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34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продолжать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12 календарных месяцев после получения субсидии, перспективы его дальнейшего развития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9634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ресурсных и кадровых возможностей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НКО планируемой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 по реализации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8257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 информационного сопровождения реализации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  <a:tr h="10747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образований</a:t>
                      </a:r>
                      <a:r>
                        <a:rPr lang="ru-RU" sz="18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ПК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охватываемых мероприятиями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7375" y="692696"/>
          <a:ext cx="9144000" cy="1520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774"/>
                <a:gridCol w="5153536"/>
                <a:gridCol w="1049311"/>
                <a:gridCol w="1199214"/>
                <a:gridCol w="1274165"/>
              </a:tblGrid>
              <a:tr h="55092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оценки </a:t>
                      </a:r>
                      <a:b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социального проекта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Коэффициенты значимости </a:t>
                      </a:r>
                      <a:b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заявок с запрашиваемой суммой субсидии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9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350 тыс. руб.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350 тыс. руб. и не более 800 тыс. руб.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свыше 800 тыс. руб. и не более 1,5 млн. руб.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07504" y="34731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800" b="1" dirty="0" smtClean="0">
                <a:solidFill>
                  <a:srgbClr val="0070C0"/>
                </a:solidFill>
              </a:rPr>
              <a:t>Критерии оценки социального проекта</a:t>
            </a:r>
            <a:r>
              <a:rPr lang="ru-RU" sz="4000" b="1" dirty="0" smtClean="0">
                <a:solidFill>
                  <a:srgbClr val="0070C0"/>
                </a:solidFill>
              </a:rPr>
              <a:t/>
            </a:r>
            <a:br>
              <a:rPr lang="ru-RU" sz="4000" b="1" dirty="0" smtClean="0">
                <a:solidFill>
                  <a:srgbClr val="0070C0"/>
                </a:solidFill>
              </a:rPr>
            </a:b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5038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Критерии №1-9</a:t>
            </a:r>
            <a:r>
              <a:rPr lang="ru-RU" sz="2000" dirty="0" smtClean="0">
                <a:solidFill>
                  <a:srgbClr val="002060"/>
                </a:solidFill>
              </a:rPr>
              <a:t>: 0-5 баллов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Критерий №10: </a:t>
            </a:r>
            <a:endParaRPr lang="ru-RU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1 б. </a:t>
            </a:r>
            <a:r>
              <a:rPr lang="ru-RU" sz="2000" dirty="0">
                <a:solidFill>
                  <a:srgbClr val="002060"/>
                </a:solidFill>
              </a:rPr>
              <a:t>– одно муниципальное образование </a:t>
            </a:r>
            <a:r>
              <a:rPr lang="ru-RU" sz="2000" dirty="0" smtClean="0">
                <a:solidFill>
                  <a:srgbClr val="002060"/>
                </a:solidFill>
              </a:rPr>
              <a:t>ПК,                               охватываемое </a:t>
            </a:r>
            <a:r>
              <a:rPr lang="ru-RU" sz="2000" dirty="0">
                <a:solidFill>
                  <a:srgbClr val="002060"/>
                </a:solidFill>
              </a:rPr>
              <a:t>мероприятиями социального проекта;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2 </a:t>
            </a:r>
            <a:r>
              <a:rPr lang="ru-RU" sz="2000" dirty="0" smtClean="0">
                <a:solidFill>
                  <a:srgbClr val="002060"/>
                </a:solidFill>
              </a:rPr>
              <a:t>б. – </a:t>
            </a:r>
            <a:r>
              <a:rPr lang="ru-RU" sz="2000" dirty="0">
                <a:solidFill>
                  <a:srgbClr val="002060"/>
                </a:solidFill>
              </a:rPr>
              <a:t>от 2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до </a:t>
            </a:r>
            <a:r>
              <a:rPr lang="ru-RU" sz="2000" dirty="0" smtClean="0">
                <a:solidFill>
                  <a:srgbClr val="002060"/>
                </a:solidFill>
              </a:rPr>
              <a:t>4 МО;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3 б. – </a:t>
            </a:r>
            <a:r>
              <a:rPr lang="ru-RU" sz="2000" dirty="0">
                <a:solidFill>
                  <a:srgbClr val="002060"/>
                </a:solidFill>
              </a:rPr>
              <a:t>от </a:t>
            </a:r>
            <a:r>
              <a:rPr lang="ru-RU" sz="2000" dirty="0" smtClean="0">
                <a:solidFill>
                  <a:srgbClr val="002060"/>
                </a:solidFill>
              </a:rPr>
              <a:t>5 </a:t>
            </a:r>
            <a:r>
              <a:rPr lang="ru-RU" sz="2000" dirty="0">
                <a:solidFill>
                  <a:srgbClr val="002060"/>
                </a:solidFill>
              </a:rPr>
              <a:t>до </a:t>
            </a:r>
            <a:r>
              <a:rPr lang="ru-RU" sz="2000" dirty="0" smtClean="0">
                <a:solidFill>
                  <a:srgbClr val="002060"/>
                </a:solidFill>
              </a:rPr>
              <a:t>7 МО;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4 </a:t>
            </a:r>
            <a:r>
              <a:rPr lang="ru-RU" sz="2000" dirty="0" smtClean="0">
                <a:solidFill>
                  <a:srgbClr val="002060"/>
                </a:solidFill>
              </a:rPr>
              <a:t>б. – </a:t>
            </a:r>
            <a:r>
              <a:rPr lang="ru-RU" sz="2000" dirty="0">
                <a:solidFill>
                  <a:srgbClr val="002060"/>
                </a:solidFill>
              </a:rPr>
              <a:t>от </a:t>
            </a:r>
            <a:r>
              <a:rPr lang="ru-RU" sz="2000" dirty="0" smtClean="0">
                <a:solidFill>
                  <a:srgbClr val="002060"/>
                </a:solidFill>
              </a:rPr>
              <a:t>8 </a:t>
            </a:r>
            <a:r>
              <a:rPr lang="ru-RU" sz="2000" dirty="0">
                <a:solidFill>
                  <a:srgbClr val="002060"/>
                </a:solidFill>
              </a:rPr>
              <a:t>до 9</a:t>
            </a:r>
            <a:r>
              <a:rPr lang="ru-RU" sz="2000" dirty="0" smtClean="0">
                <a:solidFill>
                  <a:srgbClr val="002060"/>
                </a:solidFill>
              </a:rPr>
              <a:t> МО;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5 </a:t>
            </a:r>
            <a:r>
              <a:rPr lang="ru-RU" sz="2000" dirty="0" smtClean="0">
                <a:solidFill>
                  <a:srgbClr val="002060"/>
                </a:solidFill>
              </a:rPr>
              <a:t>б. – </a:t>
            </a:r>
            <a:r>
              <a:rPr lang="ru-RU" sz="2000" dirty="0">
                <a:solidFill>
                  <a:srgbClr val="002060"/>
                </a:solidFill>
              </a:rPr>
              <a:t>более </a:t>
            </a:r>
            <a:r>
              <a:rPr lang="ru-RU" sz="2000" dirty="0" smtClean="0">
                <a:solidFill>
                  <a:srgbClr val="002060"/>
                </a:solidFill>
              </a:rPr>
              <a:t>9 МО.</a:t>
            </a:r>
            <a:endParaRPr lang="ru-RU" sz="2000" dirty="0">
              <a:solidFill>
                <a:srgbClr val="002060"/>
              </a:solidFill>
            </a:endParaRPr>
          </a:p>
          <a:p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97919" y="368660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Оценка по критериям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6539651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94719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«Тест-драйв» проекта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8054537" cy="4500635"/>
          </a:xfrm>
        </p:spPr>
      </p:pic>
    </p:spTree>
    <p:extLst>
      <p:ext uri="{BB962C8B-B14F-4D97-AF65-F5344CB8AC3E}">
        <p14:creationId xmlns:p14="http://schemas.microsoft.com/office/powerpoint/2010/main" val="33871804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94719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«Тест-драйв» проекта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8074087" cy="4248472"/>
          </a:xfrm>
        </p:spPr>
      </p:pic>
    </p:spTree>
    <p:extLst>
      <p:ext uri="{BB962C8B-B14F-4D97-AF65-F5344CB8AC3E}">
        <p14:creationId xmlns:p14="http://schemas.microsoft.com/office/powerpoint/2010/main" val="5803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136904" cy="263806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49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764704"/>
            <a:ext cx="4186808" cy="5361459"/>
          </a:xfrm>
        </p:spPr>
        <p:txBody>
          <a:bodyPr>
            <a:normAutofit lnSpcReduction="10000"/>
          </a:bodyPr>
          <a:lstStyle/>
          <a:p>
            <a:endParaRPr lang="ru-RU" sz="1800" dirty="0"/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Ориентироваться на типовые статьи расходов, представленные в форме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Закладывать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те средства по которым можно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отчитаться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дополнительные ресурсы, привлекаемыми на реализацию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 альтернативные,  экономические обоснованные варианты (аренда вместо покупки, электронное издание вместо бумажного,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вместо командировки) 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Ограничений по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</a:p>
          <a:p>
            <a:pPr>
              <a:buFont typeface="Wingdings" pitchFamily="2" charset="2"/>
              <a:buChar char="§"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покупать валюту 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sz="1800" dirty="0"/>
          </a:p>
          <a:p>
            <a:pPr>
              <a:buFont typeface="Wingdings" pitchFamily="2" charset="2"/>
              <a:buChar char="§"/>
            </a:pPr>
            <a:endParaRPr lang="ru-RU" sz="1800" dirty="0"/>
          </a:p>
          <a:p>
            <a:endParaRPr lang="ru-RU" sz="1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99992" y="274638"/>
            <a:ext cx="4186808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endParaRPr lang="ru-RU" sz="1800" b="1" dirty="0" smtClean="0">
              <a:solidFill>
                <a:prstClr val="black"/>
              </a:solidFill>
            </a:endParaRPr>
          </a:p>
          <a:p>
            <a:pPr algn="l">
              <a:spcBef>
                <a:spcPct val="20000"/>
              </a:spcBef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бюджета необходимо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92696"/>
            <a:ext cx="352839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ru-RU" sz="1600" dirty="0">
              <a:solidFill>
                <a:srgbClr val="1F497D">
                  <a:lumMod val="40000"/>
                  <a:lumOff val="60000"/>
                </a:srgbClr>
              </a:solidFill>
              <a:sym typeface="Wingdings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реалистичность,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обоснованность,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прозрачность,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целевое использование,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полнота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67544" y="274638"/>
            <a:ext cx="3672408" cy="3460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бюджета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6270179"/>
            <a:ext cx="8075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Бюджет должен строго соответствовать мероприятиям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221913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274638"/>
            <a:ext cx="7992888" cy="5620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предусматривать использование гранта на осуществление следующих расходов: 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120676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 на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регрантинг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в том числе предоставление грантов, премий благотворительных пожертвований в денежной форме;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 на приобретение призов и подарков стоимостью более 4000 рублей;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 на приобретение предметов антиквариата, религиозного назначения;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расходов, непосредственно не связанных с реализацией проекта;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 на приобретение недвижимого имущества (включая земельные участки);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 на капитальное строительство новых зданий; 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 на приобретение алкогольной и табачной продукции, а также товаров, которые являются предметами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роскоши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непредвиденных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расходов, а также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недетализированных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«прочих расходов».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226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208912" cy="4968552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имеющиеся средства на выплату з/п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(Стоимость 1 часа волонтерского труда рассчитывается исходя из величины прожиточного минимума, установленного в ПК на момент проведения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(11 280 руб.),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количества рабочих дней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 (21,5),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рабочих часов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(8)  =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65,58 руб. в час.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bono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Ресурсы: рабочие места, оборудование, базы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данных…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Подтверждающие документы: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от партнёров (с указанием расчетов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о намерениях с организацией-партнером в отношении реализации социального проекта с указанием конкретной информации о привлекаемом ресурсе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наличии средств 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(выписка банка)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9821" y="260648"/>
            <a:ext cx="8432657" cy="3600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Софинасирование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332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343942" cy="360040"/>
          </a:xfrm>
        </p:spPr>
        <p:txBody>
          <a:bodyPr>
            <a:noAutofit/>
          </a:bodyPr>
          <a:lstStyle/>
          <a:p>
            <a:pPr lvl="0" fontAlgn="t"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 "Название"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395536" y="615716"/>
          <a:ext cx="7992889" cy="5643842"/>
        </p:xfrm>
        <a:graphic>
          <a:graphicData uri="http://schemas.openxmlformats.org/drawingml/2006/table">
            <a:tbl>
              <a:tblPr/>
              <a:tblGrid>
                <a:gridCol w="3039999"/>
                <a:gridCol w="1365334"/>
                <a:gridCol w="2208000"/>
                <a:gridCol w="1379556"/>
              </a:tblGrid>
              <a:tr h="212490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 проекта "Название"</a:t>
                      </a:r>
                    </a:p>
                  </a:txBody>
                  <a:tcPr marL="7046" marR="7046" marT="704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86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Направление расходов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субсидии из краевого бюджета, руб.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средства, руб.</a:t>
                      </a:r>
                    </a:p>
                  </a:txBody>
                  <a:tcPr marL="7046" marR="7046" marT="7046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Всего, руб.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Оплата труда 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43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Оплата  труда   штатных сотрудников (включая НДФЛ и страховые взносы в государственные  внебюджетные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Оплата  труда   внештатных сотрудников (включая НДФЛ и страховые взносы в государственные  внебюджетные фонды (оплата услуг физических лиц)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Волонтерский труд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по оплате труда  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Прямые расходы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8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оборудования и предметов длительного пользования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0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расходных материалов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7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Связь и коммуникации (почтовые, телефонные переговоры, Интернет)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Транспортные расходы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имущества (в т.ч. помещений необходимых для проведения мероприятий)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Коммунальные расходы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8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Командировочные расходы 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оказание услуг/выполнение работ юридическими лицами и ИП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прямых расходов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ПО ПРОЕКТУ</a:t>
                      </a:r>
                    </a:p>
                  </a:txBody>
                  <a:tcPr marL="7046" marR="7046" marT="70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046" marR="7046" marT="70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878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lvl="0" fontAlgn="t">
              <a:spcBef>
                <a:spcPts val="0"/>
              </a:spcBef>
            </a:pPr>
            <a:r>
              <a:rPr lang="ru-RU" sz="2300" b="1" dirty="0" smtClean="0">
                <a:solidFill>
                  <a:prstClr val="black"/>
                </a:solidFill>
              </a:rPr>
              <a:t>     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смете. Оплата труда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штатных сотрудников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4509120"/>
            <a:ext cx="80752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бюджета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каждой должности с описанием функционала каждого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татные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– это лица, заключившие с работодателем трудовой договор по должности, которая указана в штатном расписании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бюджете указываются расходы на оплату труда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заработной платы, которая выплачивается сотруднику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работу по заявляемому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Начисления на ФОТ - 30,2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для расчета страховых взносов с сумм всех расходов на оплату труда по трудовым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508000" y="692692"/>
          <a:ext cx="8096448" cy="3600407"/>
        </p:xfrm>
        <a:graphic>
          <a:graphicData uri="http://schemas.openxmlformats.org/drawingml/2006/table">
            <a:tbl>
              <a:tblPr/>
              <a:tblGrid>
                <a:gridCol w="691204"/>
                <a:gridCol w="2386815"/>
                <a:gridCol w="723604"/>
                <a:gridCol w="662403"/>
                <a:gridCol w="1123207"/>
                <a:gridCol w="1112407"/>
                <a:gridCol w="1396808"/>
              </a:tblGrid>
              <a:tr h="759658">
                <a:tc gridSpan="7">
                  <a:txBody>
                    <a:bodyPr/>
                    <a:lstStyle/>
                    <a:p>
                      <a:pPr algn="ctr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Оплата 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труда   штатных сотрудников (включая НДФЛ и страховые взносы в государственные  внебюджетные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фонды)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7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п.п.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Назначение платежа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Цена за единицу, руб.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Период, мес.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субсидии 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краевого бюджета*, руб.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средства*, руб.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Всего, руб.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Руководитель проекта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Бухгалтер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Менеджер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…..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……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6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Страховые взносы в государственные  внебюджетные фонды, %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0,302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13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34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lvl="0" fontAlgn="t">
              <a:spcBef>
                <a:spcPts val="0"/>
              </a:spcBef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Оплата труда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внештатных сотрудников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4365104"/>
            <a:ext cx="822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бюджета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каждого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 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кратко описать назначение заказываемых услуг (работ) в привязке к конкретным задачам проекта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Внештатные сотрудники – это лица, заключившие с работодателем гражданско-правовой договор на выполнение работ/оказание услуг, в которых указывается не должность, а конкретный вид поручаемой работы и срок ее выполнения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27,1% для расчета страховых взносов с вознаграждений по гражданско-правовым договорам в случае, если обязанность организации осуществлять страхование от несчастных случаев и профзаболеваний в гражданско-правовом договоре не предусмотрена (наиболее распространённый случай)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08000" y="764704"/>
            <a:ext cx="831247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01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08912" cy="443136"/>
          </a:xfrm>
        </p:spPr>
        <p:txBody>
          <a:bodyPr>
            <a:normAutofit fontScale="90000"/>
          </a:bodyPr>
          <a:lstStyle/>
          <a:p>
            <a:pPr lvl="0" fontAlgn="t">
              <a:spcBef>
                <a:spcPts val="0"/>
              </a:spcBef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Волонтерский труд</a:t>
            </a:r>
            <a: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508000" y="1052735"/>
          <a:ext cx="8240463" cy="3384378"/>
        </p:xfrm>
        <a:graphic>
          <a:graphicData uri="http://schemas.openxmlformats.org/drawingml/2006/table">
            <a:tbl>
              <a:tblPr/>
              <a:tblGrid>
                <a:gridCol w="703499"/>
                <a:gridCol w="2429270"/>
                <a:gridCol w="736475"/>
                <a:gridCol w="674186"/>
                <a:gridCol w="1143186"/>
                <a:gridCol w="1132194"/>
                <a:gridCol w="1421653"/>
              </a:tblGrid>
              <a:tr h="275681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Волонтерский труд</a:t>
                      </a:r>
                    </a:p>
                  </a:txBody>
                  <a:tcPr marL="8603" marR="8603" marT="860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56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п.п.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Назначение платежа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Цена за единицу, руб.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Количество, час.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субсидии 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краевого бюджета*, руб.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средства*, руб.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Всего, руб.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Волонтеры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Волонтеры-специалисты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………..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0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4725144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волонтеров, согласия на обработку персональных данных;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стоимости волонтерского труда: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КФВ волонтеров (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 bono)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рыночной стоимости выполняемых работ/оказываемых услуг;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НКВФ волонтеров исходя из МРОТ, действующего на территории Пермского края 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2019 году – 11 280 рублей).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870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08912" cy="13208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Приобретение оборудования и предметов длительного пользования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2736"/>
            <a:ext cx="8424936" cy="3384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4725144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Планируются расходы на необходимые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проекта оборудование, инвентарь и другие предметы длительного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обосновать приобретение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привязке к конкретным задачам проекта. Рекомендуется сделать детальный расчет стоимости на основе анализа рыночных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реализация проекта требует использования дорогостоящего оборудования, необходимо рассмотреть вариант аренды в качестве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060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36903" cy="13208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расходных материалов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2737"/>
            <a:ext cx="8352927" cy="31683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4509120"/>
            <a:ext cx="83529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казываются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для реализации проекта расходные материалы - малоценные предметы сроком полезного использования до 1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расходным материалам относят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принадлежности, строительные материалы, материалы для обеспечения работы офисной техники, наградная и сувенирная продукция, медикаменты, продукты питания, одежда специального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планируемых в бюджете канцтоваров и иных расходных материалов должен соотноситься с параметрами проекта (например, количеством сотрудников, арендуемым для проекта помещением и т. п.). Рекомендуется сделать детальный расчет стоимости на основе анализа рыночных предложений.</a:t>
            </a:r>
          </a:p>
        </p:txBody>
      </p:sp>
    </p:spTree>
    <p:extLst>
      <p:ext uri="{BB962C8B-B14F-4D97-AF65-F5344CB8AC3E}">
        <p14:creationId xmlns:p14="http://schemas.microsoft.com/office/powerpoint/2010/main" val="1956389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8384479" cy="1320800"/>
          </a:xfrm>
        </p:spPr>
        <p:txBody>
          <a:bodyPr>
            <a:normAutofit fontScale="90000"/>
          </a:bodyPr>
          <a:lstStyle/>
          <a:p>
            <a:pPr lvl="0" fontAlgn="t">
              <a:spcBef>
                <a:spcPts val="0"/>
              </a:spcBef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коммуникации (почтовые, телефонные переговоры, Интернет)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900" b="1" dirty="0">
                <a:solidFill>
                  <a:prstClr val="black"/>
                </a:solidFill>
              </a:rPr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8000" y="1930400"/>
            <a:ext cx="8168456" cy="35148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8000" y="5157192"/>
            <a:ext cx="8168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почты, телефонии, интернета и других услуг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294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Транспортные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000" y="4869160"/>
            <a:ext cx="8096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проезда на общественном транспорте, услуги по пассажирским и грузовым перевозкам, компенсацию использования личного автомобиля сотрудника, расходы на содержание транспорта, аренду транспортного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компенсация ГСМ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4653136"/>
            <a:ext cx="8178798" cy="138822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457198" y="692696"/>
          <a:ext cx="8229601" cy="3835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Лист" r:id="rId5" imgW="7143649" imgH="3095755" progId="Excel.Sheet.12">
                  <p:embed/>
                </p:oleObj>
              </mc:Choice>
              <mc:Fallback>
                <p:oleObj name="Лист" r:id="rId5" imgW="7143649" imgH="309575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198" y="692696"/>
                        <a:ext cx="8229601" cy="3835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386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fontAlgn="t"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Аренда имущества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помещений необходимых для проведения мероприятий)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508000" y="1556794"/>
          <a:ext cx="8024440" cy="2880320"/>
        </p:xfrm>
        <a:graphic>
          <a:graphicData uri="http://schemas.openxmlformats.org/drawingml/2006/table">
            <a:tbl>
              <a:tblPr/>
              <a:tblGrid>
                <a:gridCol w="685057"/>
                <a:gridCol w="2365587"/>
                <a:gridCol w="717168"/>
                <a:gridCol w="656512"/>
                <a:gridCol w="1113217"/>
                <a:gridCol w="1102514"/>
                <a:gridCol w="1384385"/>
              </a:tblGrid>
              <a:tr h="181226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имущества (в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т.ч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помещений необходимых для проведения мероприятий)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44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п.п.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Назначение платежа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Цена за единицу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(руб)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Количество, ( мес., дней, договор)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субсидии 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краевого бюджета*, руб.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средства*, руб.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Всего, руб.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603" marR="8603" marT="8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Офисные помещения организации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помещений для проведения консультаций  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проекционного оборудования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8603" marR="8603" marT="8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03" marR="8603" marT="8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4437112"/>
            <a:ext cx="8075240" cy="1604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Аренда помещения:</a:t>
            </a: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228600" algn="just">
              <a:lnSpc>
                <a:spcPct val="107000"/>
              </a:lnSpc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данные расходы следует включать расходы на аренду помещений, необходимых для реализации социального проекта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Аренда иного имущества: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данные расходы следует включать расходы на аренду имущества (оборудования), необходимого для реализации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1753117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fontAlgn="t"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Аренда имущества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помещений необходимых для проведения мероприятий)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 txBox="1">
            <a:spLocks noGrp="1"/>
          </p:cNvSpPr>
          <p:nvPr>
            <p:ph idx="1"/>
          </p:nvPr>
        </p:nvSpPr>
        <p:spPr>
          <a:xfrm>
            <a:off x="508000" y="1628800"/>
            <a:ext cx="8096448" cy="4852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Как посчитать?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количество квадратных метров арендуемого помещения. Объем арендуемого помещения должен соотноситься с параметрами проекта (например, количеством сотрудников, участвующих в проекте и т.п.).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помещение используется в нескольких проектах, необходимо делить расходы по аренде на все проекты и в бюджет закладывать только часть, относящуюся к реализуемому проекту.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аренды (субаренды) со всеми приложениями, указанными в договоре.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субаренды в договоре  должна быть отметка о праве сдаче в субаренду.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свыше  11 месяцев  - государственная регистрация.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Может понадобиться документ, подтверждающий право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собственности.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При обосновании необходимости аренды оборудования необходимо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аренды в привязке к конкретным задачам проекта.</a:t>
            </a:r>
            <a:r>
              <a:rPr lang="ru-RU" sz="1600" dirty="0"/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сделать детальный расчет стоимости аренды на основе анализа рыночных предложений. 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37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189" y="332656"/>
            <a:ext cx="8229600" cy="490066"/>
          </a:xfrm>
        </p:spPr>
        <p:txBody>
          <a:bodyPr>
            <a:normAutofit fontScale="90000"/>
          </a:bodyPr>
          <a:lstStyle/>
          <a:p>
            <a:pPr fontAlgn="t">
              <a:spcBef>
                <a:spcPts val="0"/>
              </a:spcBef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Коммунальные расходы</a:t>
            </a:r>
            <a:r>
              <a:rPr lang="ru-RU" sz="2100" b="1" dirty="0">
                <a:solidFill>
                  <a:prstClr val="black"/>
                </a:solidFill>
              </a:rPr>
              <a:t/>
            </a:r>
            <a:br>
              <a:rPr lang="ru-RU" sz="2100" b="1" dirty="0">
                <a:solidFill>
                  <a:prstClr val="black"/>
                </a:solidFill>
              </a:rPr>
            </a:br>
            <a:endParaRPr lang="ru-RU" sz="2100" b="1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22722"/>
            <a:ext cx="8291264" cy="31823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293096"/>
            <a:ext cx="8236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расходы по оплате стоимости услуг по электро-, водо-, тепло- и газоснабжению и прочие эксплуатационные расходы и должны соотноситься с площадью помещений, участвующих в реализации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3973267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404664"/>
            <a:ext cx="8312470" cy="1224136"/>
          </a:xfrm>
        </p:spPr>
        <p:txBody>
          <a:bodyPr>
            <a:normAutofit/>
          </a:bodyPr>
          <a:lstStyle/>
          <a:p>
            <a:pPr lvl="0" fontAlgn="t"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Командировочные расходы</a:t>
            </a:r>
            <a:r>
              <a:rPr lang="ru-RU" sz="2100" b="1" dirty="0">
                <a:solidFill>
                  <a:prstClr val="black"/>
                </a:solidFill>
              </a:rPr>
              <a:t/>
            </a:r>
            <a:br>
              <a:rPr lang="ru-RU" sz="2100" b="1" dirty="0">
                <a:solidFill>
                  <a:prstClr val="black"/>
                </a:solidFill>
              </a:rPr>
            </a:br>
            <a:r>
              <a:rPr lang="ru-RU" dirty="0"/>
              <a:t> 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508000" y="1052737"/>
          <a:ext cx="8312471" cy="33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Лист" r:id="rId6" imgW="7143649" imgH="2809901" progId="Excel.Sheet.12">
                  <p:embed/>
                </p:oleObj>
              </mc:Choice>
              <mc:Fallback>
                <p:oleObj name="Лист" r:id="rId6" imgW="7143649" imgH="28099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8000" y="1052737"/>
                        <a:ext cx="8312471" cy="338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8000" y="4797152"/>
            <a:ext cx="83124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омандировочные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сотрудников проекта, являющихся штатными и работающих по трудовым договорам, связанных непосредственно с мероприятиями в календарном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плане. ВАЖНО!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Командировка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служебная поездка работника, связанная с выполнением им служебного поручения вне места постоянной работы (ст. 166 ТК РФ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Командировки должны быть экономически обоснованы. Зачастую эффективнее воспользоваться современными инструментами получения, предоставления и обмена информацией (интернет-конференциями,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вебинарами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т. п.). </a:t>
            </a:r>
          </a:p>
          <a:p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934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pPr lvl="0" fontAlgn="t"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к смете. 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оказание услуг/выполнение работ юридическими лицами и ИП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412776"/>
            <a:ext cx="8384479" cy="31683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199" y="4581128"/>
            <a:ext cx="84352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банка 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юридические, информационные, консультационные услуги и иные аналогичные расходы 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проведение мероприятий (организация и проведение мероприятий из календарного плана, включая питание участников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издательские, полиграфические и сопутствующие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связанные с размещением информации о социальном проекте 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расходы, не включенные в другие статьи бюджета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513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2"/>
          <p:cNvSpPr txBox="1">
            <a:spLocks/>
          </p:cNvSpPr>
          <p:nvPr/>
        </p:nvSpPr>
        <p:spPr>
          <a:xfrm>
            <a:off x="457200" y="274638"/>
            <a:ext cx="8229600" cy="41805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Думайте об отчете заранее. Какие документы можно собирать на этапе реализации проекта. </a:t>
            </a:r>
          </a:p>
        </p:txBody>
      </p:sp>
      <p:graphicFrame>
        <p:nvGraphicFramePr>
          <p:cNvPr id="8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980728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1713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764704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Объект 5"/>
          <p:cNvGraphicFramePr>
            <a:graphicFrameLocks/>
          </p:cNvGraphicFramePr>
          <p:nvPr>
            <p:extLst/>
          </p:nvPr>
        </p:nvGraphicFramePr>
        <p:xfrm>
          <a:off x="457200" y="404664"/>
          <a:ext cx="82296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602398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188640"/>
            <a:ext cx="8240463" cy="115212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по вопросам подготовки заявок на участие в конкурсе можно получить в Департаменте общественных проектов Администрации губернатора Пермского края: </a:t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844824"/>
            <a:ext cx="7952431" cy="4680520"/>
          </a:xfrm>
        </p:spPr>
        <p:txBody>
          <a:bodyPr>
            <a:norm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краевых грантов социально ориентированным некоммерческим организациям на реализацию социальных проектов по итогам конкурсов социальных и гражданских инициатив» и «Предоставление субсидий на поддержку социально ориентированных некоммерческих организаций, реализующих долгосрочные проекты (инициативы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Колыбина Анна Федоровна (342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217-72-14, 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afkolybina@ag.permkrai.ru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Боронников Андрей Александрович (342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217 -76-68,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aaboronnikov@ag.permkrai.ru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субсидий социально ориентированным некоммерческим организациям ветеранов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Гуляева Татьяна Геннадьевна (342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217-73-43,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tggulyaeva@ag.permkrai.ru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на конкурсной основе субсидии общественным организациям, занимающимся патриотическим воспитанием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Шапошникова Гульнара Зинатулловна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(342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217-72-59,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gzshaposhnikova@ag.permkrai.ru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005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3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4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5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6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7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8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9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0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1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2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3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4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5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6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7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8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19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0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1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2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3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4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ppt/theme/themeOverride25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</TotalTime>
  <Words>3565</Words>
  <Application>Microsoft Office PowerPoint</Application>
  <PresentationFormat>Экран (4:3)</PresentationFormat>
  <Paragraphs>764</Paragraphs>
  <Slides>59</Slides>
  <Notes>16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8" baseType="lpstr">
      <vt:lpstr>Arial</vt:lpstr>
      <vt:lpstr>Calibri</vt:lpstr>
      <vt:lpstr>Symbol</vt:lpstr>
      <vt:lpstr>Times New Roman</vt:lpstr>
      <vt:lpstr>Trebuchet MS</vt:lpstr>
      <vt:lpstr>Wingdings</vt:lpstr>
      <vt:lpstr>Wingdings 3</vt:lpstr>
      <vt:lpstr>Грань</vt:lpstr>
      <vt:lpstr>Лист</vt:lpstr>
      <vt:lpstr>Администрация губернатора Пермского края</vt:lpstr>
      <vt:lpstr>Презентация PowerPoint</vt:lpstr>
      <vt:lpstr>Наименования номинаций, направлений расходов и общая сумма бюджетных ассигнований в разрезе Подпрограмм:  </vt:lpstr>
      <vt:lpstr>Презентация PowerPoint</vt:lpstr>
      <vt:lpstr>Наименования номинаций, направлений расходов и общая сумма бюджетных ассигнований в разрезе Подпрограмм:  </vt:lpstr>
      <vt:lpstr>Презентация PowerPoint</vt:lpstr>
      <vt:lpstr>Требования к НКО </vt:lpstr>
      <vt:lpstr>Пакет документов </vt:lpstr>
      <vt:lpstr>В случае подачи документов на бумажном носителе: 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В случае подачи документов в электронной форме:</vt:lpstr>
      <vt:lpstr>ЗАЯВКА,  на участие в конкурсном отборе социальных и гражданских инициатив (проектов)</vt:lpstr>
      <vt:lpstr>Презентация PowerPoint</vt:lpstr>
      <vt:lpstr>Презентация PowerPoint</vt:lpstr>
      <vt:lpstr>1. Ресурсные и кадровые возможности НКО  </vt:lpstr>
      <vt:lpstr>2. Общая характеристика ситуации  (постановка проблемы)   </vt:lpstr>
      <vt:lpstr>3. Цель и задачи социальной инициативы  </vt:lpstr>
      <vt:lpstr>4. Целевая группа (группы)  </vt:lpstr>
      <vt:lpstr>5. Механизм достижения результатов  </vt:lpstr>
      <vt:lpstr>6. Календарный план  </vt:lpstr>
      <vt:lpstr>7. Внутренний мониторинг проекта  </vt:lpstr>
      <vt:lpstr>9. Количественные и качественные результаты  Что будет сделано?</vt:lpstr>
      <vt:lpstr>10. Дальнейшие перспективы развития проекта</vt:lpstr>
      <vt:lpstr>Критерии оценки социального проекта </vt:lpstr>
      <vt:lpstr>Презентация PowerPoint</vt:lpstr>
      <vt:lpstr>Презентация PowerPoint</vt:lpstr>
      <vt:lpstr>«Тест-драйв» проекта</vt:lpstr>
      <vt:lpstr>«Тест-драйв» проекта</vt:lpstr>
      <vt:lpstr>Как составить бюджет заявки  </vt:lpstr>
      <vt:lpstr>Презентация PowerPoint</vt:lpstr>
      <vt:lpstr>Презентация PowerPoint</vt:lpstr>
      <vt:lpstr>Презентация PowerPoint</vt:lpstr>
      <vt:lpstr>Бюджет проекта "Название" </vt:lpstr>
      <vt:lpstr>      Расчеты к смете. Оплата труда штатных сотрудников   </vt:lpstr>
      <vt:lpstr>Расчеты к смете. Оплата труда внештатных сотрудников   </vt:lpstr>
      <vt:lpstr>Расчеты к смете. Волонтерский труд </vt:lpstr>
      <vt:lpstr>Расчеты к смете. Приобретение оборудования и предметов длительного пользования </vt:lpstr>
      <vt:lpstr>Расчеты к смете.  Приобретение расходных материалов</vt:lpstr>
      <vt:lpstr>Расчеты к смете.  Связь и коммуникации (почтовые, телефонные переговоры, Интернет)  </vt:lpstr>
      <vt:lpstr>Расчеты к смете. Транспортные расходы </vt:lpstr>
      <vt:lpstr>Расчеты к смете. Аренда имущества  (в т.ч. помещений необходимых для проведения мероприятий) </vt:lpstr>
      <vt:lpstr>Расчеты к смете. Аренда имущества  (в т.ч. помещений необходимых для проведения мероприятий) </vt:lpstr>
      <vt:lpstr>Расчеты к смете. Коммунальные расходы </vt:lpstr>
      <vt:lpstr>Расчеты к смете. Командировочные расходы  </vt:lpstr>
      <vt:lpstr>Расчеты к смете.  Расходы на оказание услуг/выполнение работ юридическими лицами и ИП</vt:lpstr>
      <vt:lpstr>Презентация PowerPoint</vt:lpstr>
      <vt:lpstr>Презентация PowerPoint</vt:lpstr>
      <vt:lpstr>Консультации по вопросам подготовки заявок на участие в конкурсе можно получить в Департаменте общественных проектов Администрации губернатора Пермского края: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Колыбина Анна Федоровна</cp:lastModifiedBy>
  <cp:revision>175</cp:revision>
  <cp:lastPrinted>2019-01-29T14:03:51Z</cp:lastPrinted>
  <dcterms:created xsi:type="dcterms:W3CDTF">2018-06-25T07:17:23Z</dcterms:created>
  <dcterms:modified xsi:type="dcterms:W3CDTF">2019-01-29T14:06:15Z</dcterms:modified>
</cp:coreProperties>
</file>